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Amatic SC"/>
      <p:regular r:id="rId99"/>
      <p:bold r:id="rId100"/>
    </p:embeddedFont>
    <p:embeddedFont>
      <p:font typeface="Source Code Pr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D36C98-555C-44AB-8CEA-824E7A244E1C}">
  <a:tblStyle styleId="{A9D36C98-555C-44AB-8CEA-824E7A244E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SourceCodePr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SourceCodePro-italic.fntdata"/><Relationship Id="rId102" Type="http://schemas.openxmlformats.org/officeDocument/2006/relationships/font" Target="fonts/SourceCodePro-bold.fntdata"/><Relationship Id="rId101" Type="http://schemas.openxmlformats.org/officeDocument/2006/relationships/font" Target="fonts/SourceCodePro-regular.fntdata"/><Relationship Id="rId100" Type="http://schemas.openxmlformats.org/officeDocument/2006/relationships/font" Target="fonts/AmaticSC-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AmaticSC-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119c84cf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119c84cf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111111"/>
                </a:solidFill>
                <a:highlight>
                  <a:srgbClr val="F6F7FA"/>
                </a:highlight>
              </a:rPr>
              <a:t>Just under 1million NZD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701226e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701226e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xAI bought 12,000 of these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119c84cf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3119c84cf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119c84cf2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119c84cf2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3f35027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3f35027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Another thing that I want to address, is this idea called the </a:t>
            </a:r>
            <a:r>
              <a:rPr lang="en-GB"/>
              <a:t>semantic</a:t>
            </a:r>
            <a:r>
              <a:rPr lang="en-GB"/>
              <a:t> misalignment problem</a:t>
            </a:r>
            <a:endParaRPr/>
          </a:p>
          <a:p>
            <a:pPr indent="0" lvl="0" marL="0" rtl="0" algn="l">
              <a:spcBef>
                <a:spcPts val="0"/>
              </a:spcBef>
              <a:spcAft>
                <a:spcPts val="0"/>
              </a:spcAft>
              <a:buNone/>
            </a:pPr>
            <a:r>
              <a:t/>
            </a:r>
            <a:endParaRPr/>
          </a:p>
          <a:p>
            <a:pPr indent="457200" lvl="0" marL="0" rtl="0" algn="l">
              <a:lnSpc>
                <a:spcPct val="115000"/>
              </a:lnSpc>
              <a:spcBef>
                <a:spcPts val="0"/>
              </a:spcBef>
              <a:spcAft>
                <a:spcPts val="0"/>
              </a:spcAft>
              <a:buNone/>
            </a:pPr>
            <a:r>
              <a:rPr lang="en-GB">
                <a:solidFill>
                  <a:schemeClr val="dk1"/>
                </a:solidFill>
              </a:rPr>
              <a:t>What do we really mean when we say </a:t>
            </a:r>
            <a:r>
              <a:rPr i="1" lang="en-GB">
                <a:solidFill>
                  <a:schemeClr val="dk1"/>
                </a:solidFill>
              </a:rPr>
              <a:t>Artificial Intelligence</a:t>
            </a:r>
            <a:r>
              <a:rPr lang="en-GB">
                <a:solidFill>
                  <a:schemeClr val="dk1"/>
                </a:solidFill>
              </a:rPr>
              <a:t> (AI)? Ask a machine learning (ML) engineer or computer scientist, and they will likely describe a toolbox of algorithms, models, and mathematical techniques like regression, clustering, and neural networks, all wrapped in the dense language of probability, and implemented in code. Ask someone outside the field, and they will surely envision ChatGPT or Midjourney - complete applications with interfaces, memory systems, and in some cases, seemingly human capabilities.</a:t>
            </a:r>
            <a:endParaRPr>
              <a:solidFill>
                <a:schemeClr val="dk1"/>
              </a:solidFill>
            </a:endParaRPr>
          </a:p>
          <a:p>
            <a:pPr indent="45720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And this is more fundamental than just the words that we use - we don’t even have a coherent conceptual framework for talking about intelligence across biological systems, machine systems, and hybrid systems.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Two stories that highlight this issue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06756b4ba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06756b4ba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remainder of this session, I want to focus on two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working through these projects, I hope to demonstrate firstly how language models work under the hood in the context of certain tasks. And secondly, how the researchers involved in these projects achieved their goals.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06756b4ba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06756b4ba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two main projects </a:t>
            </a:r>
            <a:r>
              <a:rPr lang="en-GB"/>
              <a:t>involving</a:t>
            </a:r>
            <a:r>
              <a:rPr lang="en-GB"/>
              <a:t> language models that I want to talk about today, and they both highlight a different use of language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06756b4ba_0_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06756b4ba_0_2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06756b4ba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06756b4ba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701226e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701226e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119c84c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119c84c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06756b4ba_0_2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06756b4ba_0_2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image demonstrates two types of models: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On the left, you have the hulking beast of a Llama model - a massive 70b or 405b parameter model.</a:t>
            </a:r>
            <a:endParaRPr/>
          </a:p>
          <a:p>
            <a:pPr indent="-298450" lvl="0" marL="457200" rtl="0" algn="l">
              <a:spcBef>
                <a:spcPts val="0"/>
              </a:spcBef>
              <a:spcAft>
                <a:spcPts val="0"/>
              </a:spcAft>
              <a:buSzPts val="1100"/>
              <a:buChar char="-"/>
            </a:pPr>
            <a:r>
              <a:rPr lang="en-GB"/>
              <a:t>On the right, you have little old BERT.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models are both transformers. They are both language models. And BERT would have been considered a “large” language model, when it was conceived in 2018, with 108M or 334M parameters, depending on the model. That means it takes up around 200-600MB in RAM.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BERT</a:t>
            </a:r>
            <a:endParaRPr b="1"/>
          </a:p>
          <a:p>
            <a:pPr indent="0" lvl="0" marL="0" rtl="0" algn="l">
              <a:spcBef>
                <a:spcPts val="0"/>
              </a:spcBef>
              <a:spcAft>
                <a:spcPts val="0"/>
              </a:spcAft>
              <a:buNone/>
            </a:pPr>
            <a:r>
              <a:rPr lang="en-GB"/>
              <a:t>BERT is a Bidirectional Encoder-only model. In the LLM space, you’ll have words thrown around like encoder, decoder, autoregressive model.</a:t>
            </a:r>
            <a:endParaRPr/>
          </a:p>
          <a:p>
            <a:pPr indent="0" lvl="0" marL="0" rtl="0" algn="l">
              <a:spcBef>
                <a:spcPts val="0"/>
              </a:spcBef>
              <a:spcAft>
                <a:spcPts val="0"/>
              </a:spcAft>
              <a:buNone/>
            </a:pPr>
            <a:r>
              <a:rPr lang="en-GB"/>
              <a:t>So what does BERT Do? And what makes it different from ChatGPT?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06756b4ba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306756b4ba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ChatGPT and other “generative” models, are next token predictors. In other words, given some input tokens for example, “The cat sat on the”, then what is the next token. We’ll come back to this later.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06756b4ba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06756b4ba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is what we call a </a:t>
            </a:r>
            <a:r>
              <a:rPr i="1" lang="en-GB"/>
              <a:t>masked</a:t>
            </a:r>
            <a:r>
              <a:rPr lang="en-GB"/>
              <a:t> token predictor. Here we have the same example. Except this time, we have masked the token “sat”. The job for bert is to predict this masked token. You see on the right, lots of different options. BERT will actually predict the probability of every possible token being the next token. So let’s say each token is a word, and suppose there are 200,000 words to choose from, then you’ll end up with 200,000 numbers. And the biggest number is the most likely next token. We’ll come back to this right hand side. But first I want to look at what’s going on in the left hand side.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06756b4ba_0_2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06756b4ba_0_2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06756b4ba_0_2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06756b4ba_0_2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Think of this phrase. What actually happens when you read this o the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an </a:t>
            </a:r>
            <a:r>
              <a:rPr lang="en-GB"/>
              <a:t>equivalent</a:t>
            </a:r>
            <a:r>
              <a:rPr lang="en-GB"/>
              <a:t> process that happens when you hear it. Just replace the eye with the complex fourier transform that happens to convert the sound waves into electrical signals.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06756b4ba_0_2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06756b4ba_0_2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06756b4ba_0_2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06756b4ba_0_2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we need to convert these words to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Incidentally, there is an argument made that goes something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 LLM is different from a human, because it can’t </a:t>
            </a:r>
            <a:r>
              <a:rPr i="1" lang="en-GB"/>
              <a:t>understand</a:t>
            </a:r>
            <a:r>
              <a:rPr lang="en-GB"/>
              <a:t> text, it can only understand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think there is a strong conflation between what we consider as the model, and the model plus the infrastructure that exists to support the model. Which is going to come up again.</a:t>
            </a:r>
            <a:endParaRPr/>
          </a:p>
          <a:p>
            <a:pPr indent="0" lvl="0" marL="0" rtl="0" algn="l">
              <a:spcBef>
                <a:spcPts val="0"/>
              </a:spcBef>
              <a:spcAft>
                <a:spcPts val="0"/>
              </a:spcAft>
              <a:buNone/>
            </a:pPr>
            <a:r>
              <a:rPr lang="en-GB"/>
              <a:t>Because if we think about what we encountered when looked at human preprocessing, our “model” doesn’t work with words either, it works with electrical signals - there is a bunch of preprocessing that has to happen before the concept of a cat sitting on a mat becomes available to conscious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Anyway, here we have used an example sentence.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06756b4ba_0_2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06756b4ba_0_2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06756b4ba_0_2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06756b4ba_0_2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06756b4ba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06756b4ba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119c84c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119c84c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thing is: lots of people, and companies want us to think that nobody can do what they can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was actually expressed by Sam Altman a while ago, when he basically said that </a:t>
            </a:r>
            <a:r>
              <a:rPr lang="en-GB"/>
              <a:t>smaller</a:t>
            </a:r>
            <a:r>
              <a:rPr lang="en-GB"/>
              <a:t> groups simply cannot compete with OpenAI when it comes to training foundation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Part of this is also expressed in the nature of the papers that are published - they are all steeped in this mathematical language; they seem inaccessible to people who are not mathematicians and computer scientists; we don’t have access to millions of dollars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instead, they just say to us, don’t worry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think I disagree with this sentiment. And hopefully after this, so will you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701226ec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701226e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701226ec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701226ec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701226e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701226e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06756b4ba_0_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06756b4ba_0_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in the </a:t>
            </a:r>
            <a:r>
              <a:rPr lang="en-GB"/>
              <a:t>previous</a:t>
            </a:r>
            <a:r>
              <a:rPr lang="en-GB"/>
              <a:t> example, we used a single sentence. In reality you use TB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40TB in fact.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06756b4ba_0_3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306756b4ba_0_3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 Pile, a nearlyt 900GB text database.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Common Crawl (46% is English, and every other language is below 6%). It includes copyrited materials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Stack exchange,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ArXiv</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GitHub</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PubMed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Wikipedia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YouTube subtitles and comments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Reddit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If anyone has frequented the YouTube comment section at any point or reddit in general, you can see how problematic this might be. If anyone interacted with the earlier versions of GPT-3, it was really quite unconstrained. (back in September 2021)</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Llama-2 this required 6,000 A100s for 12 days, which would have cost about $2M (not including the cost of the A100s, which are about 15-20k USD apiece…).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chemeClr val="dk1"/>
                </a:solidFill>
                <a:latin typeface="Calibri"/>
                <a:ea typeface="Calibri"/>
                <a:cs typeface="Calibri"/>
                <a:sym typeface="Calibri"/>
              </a:rPr>
              <a:t>But this is only a small part of the dataset. Llama 3 was trained on 44TB of text or 15 trillion tokens and what we’ve got out of it, is for a 70B parameter model, which is about 140GB. So you can think of an LLM as a compression of the information that it was trained on, and in fact there is a correspondence between good compression and a good predictor.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06756b4ba_0_3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06756b4ba_0_3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 good way to understand the scale of the training data is to consider the Bibliotik dataset. It is nearly 200k books. Think about how many books you’ve read in your life, and how long it would take to read 200k books. If you read one book per month, you would still read under 1000 books in your entire life. This dataset is about 100GiB and around 11% of The Pile. The pile is is around 900GiB. The size of the training data for Llama 3 was 44TB of text. So 200k books is only 0.2% of the total training data used on Llama 3.</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06756b4ba_0_3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06756b4ba_0_3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so the that’s what is happening on the left hand side. So what is happening internally?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06756b4ba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06756b4ba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finally, what is happening on the output?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06756b4ba_0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06756b4ba_0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701226ec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701226ec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query vector is getting trained to ask the right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701226ec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701226ec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5e05f4b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5e05f4b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5e05f4b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5e05f4b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query vector is getting trained to ask the right questions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45e05f4b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5e05f4b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306756b4ba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306756b4ba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that brings us to this project. In this example, we might be interested in the word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06756b4ba_0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06756b4ba_0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701226ec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701226e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two main projects involving language models that I want to talk about today, and they both highlight a different use of language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306756b4ba_0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306756b4ba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701226e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3701226e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306756b4ba_0_2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306756b4ba_0_2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06756b4ba_0_3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06756b4ba_0_3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701226ec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701226ec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701226ec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3701226ec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06756b4ba_0_3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06756b4ba_0_3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701226ec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701226ec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06756b4ba_0_3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06756b4ba_0_3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306756b4ba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306756b4ba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306756b4ba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306756b4ba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06756b4ba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06756b4ba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06756b4ba_0_3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306756b4ba_0_3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306756b4ba_0_3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306756b4ba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version is a bit more human readable!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LLM here is still susceptible to hallucination - this is where the model just starts making stuff up. So we need a way to sort of ground the model in truth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way to do this is with in context 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306756b4ba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306756b4ba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do here, is we provide the LLM with a whole bunch of recipes, we might have 1000 for example. And we just copy and paste our entire recipe book, and we dump it into the ChatGPT window. We then ask it the question, and it’s up to the model to figure things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what happens when </a:t>
            </a:r>
            <a:r>
              <a:rPr lang="en-GB"/>
              <a:t>our</a:t>
            </a:r>
            <a:r>
              <a:rPr lang="en-GB"/>
              <a:t> recipe book gets really big?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06756b4ba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06756b4ba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06756b4ba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06756b4ba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06756b4ba_0_3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06756b4ba_0_3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the core of this idea is Retrieval Augmented Generation - also known as </a:t>
            </a:r>
            <a:r>
              <a:rPr b="1" i="1" lang="en-GB"/>
              <a:t>RAG</a:t>
            </a:r>
            <a:r>
              <a:rPr lang="en-GB"/>
              <a:t>. To understand RAG, we’re going to look first at prompt engineering.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306756b4ba_0_3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306756b4ba_0_3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701226ec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701226ec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06756b4ba_0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06756b4ba_0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306756b4ba_0_3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306756b4ba_0_3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306756b4ba_0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306756b4ba_0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06756b4ba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306756b4ba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06756b4ba_0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06756b4ba_0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306756b4ba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06756b4ba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do here, is we provide the LLM with a whole bunch of recipes, we might have 1000 for example. And we just copy and paste our entire recipe book, and we dump it into the ChatGPT window. We then ask it the question, and it’s up to the model to figure things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what happens when our recipe book gets really big?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701226ec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701226ec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306756b4ba_0_3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306756b4ba_0_3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do here, is we provide the LLM with a whole bunch of recipes, we might have 1000 for example. And we just copy and paste our entire recipe book, and we dump it into the ChatGPT window. We then ask it the question, and it’s up to the model to figure things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what happens when our recipe book gets really big?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306756b4ba_0_3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306756b4ba_0_3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306756b4ba_0_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306756b4ba_0_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306756b4ba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306756b4ba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3701226ec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3701226ec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701226ec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701226ec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06756b4ba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06756b4ba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306756b4ba_0_3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306756b4ba_0_3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06756b4ba_0_3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06756b4ba_0_3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3701226ec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3701226ec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701226ec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701226ec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306756b4ba_0_2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306756b4ba_0_2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3701226ec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3701226ec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two main projects involving language models that I want to talk about today, and they both highlight a different use of language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45e05f4be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45e05f4b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I’ve said at the start that this technology should be in the hands of everybody. So how do we make that happen?</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5e05f4b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5e05f4b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GB">
                <a:solidFill>
                  <a:schemeClr val="dk1"/>
                </a:solidFill>
              </a:rPr>
              <a:t>The recent fascination with AI </a:t>
            </a:r>
            <a:r>
              <a:rPr i="1" lang="en-GB">
                <a:solidFill>
                  <a:schemeClr val="dk1"/>
                </a:solidFill>
              </a:rPr>
              <a:t>agents</a:t>
            </a:r>
            <a:r>
              <a:rPr lang="en-GB">
                <a:solidFill>
                  <a:schemeClr val="dk1"/>
                </a:solidFill>
              </a:rPr>
              <a:t> further illustrates the alignment problem. When a company advertises AI agents that aim to replace certain workflows (or even individuals), technical and nontechnical understanding diverges dramatically. In technical AI research, an agent has specific properties: it perceives its environment, takes actions based on those perceptions, and works toward defined goals. But in popular discourse, the word </a:t>
            </a:r>
            <a:r>
              <a:rPr i="1" lang="en-GB">
                <a:solidFill>
                  <a:schemeClr val="dk1"/>
                </a:solidFill>
              </a:rPr>
              <a:t>agent</a:t>
            </a:r>
            <a:r>
              <a:rPr lang="en-GB">
                <a:solidFill>
                  <a:schemeClr val="dk1"/>
                </a:solidFill>
              </a:rPr>
              <a:t> carries anthropomorphic baggage – implying autonomy, intention, and even consciousness. The ML engineer sees a computational system executing predefined workflows; the general public imagines an artificial employee with independent judgment. These conflicting mental models lead to drastically misaligned expectations about capabilities, limitations, and appropriate uses of the technology.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5e05f4be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5e05f4be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GB">
                <a:solidFill>
                  <a:schemeClr val="dk1"/>
                </a:solidFill>
              </a:rPr>
              <a:t>These functions can be anything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5e05f4b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5e05f4b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need a way to feed them into the model</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45e05f4be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45e05f4be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45e05f4be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45e05f4be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complicated process let’s see how this looks…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3119c84c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3119c84c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I’ve said at the start that this </a:t>
            </a:r>
            <a:r>
              <a:rPr lang="en-GB"/>
              <a:t>technology</a:t>
            </a:r>
            <a:r>
              <a:rPr lang="en-GB"/>
              <a:t> should be in the hands of everybody. So how do we make that happen?</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3701226ec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3701226ec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119c84cf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119c84cf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3701226ec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3701226ec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software development life cycle is complex.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it starts with requirements elicitation: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Building good software requires you to first take a step back and take a system design approach.</a:t>
            </a:r>
            <a:endParaRPr/>
          </a:p>
          <a:p>
            <a:pPr indent="-298450" lvl="0" marL="457200" rtl="0" algn="l">
              <a:spcBef>
                <a:spcPts val="0"/>
              </a:spcBef>
              <a:spcAft>
                <a:spcPts val="0"/>
              </a:spcAft>
              <a:buSzPts val="1100"/>
              <a:buChar char="-"/>
            </a:pPr>
            <a:r>
              <a:rPr lang="en-GB"/>
              <a:t>Often the requirements you </a:t>
            </a:r>
            <a:r>
              <a:rPr lang="en-GB"/>
              <a:t>elicit</a:t>
            </a:r>
            <a:r>
              <a:rPr lang="en-GB"/>
              <a:t> at the start, are not the requirements that you mean, and not the ones that you end up sticking with</a:t>
            </a:r>
            <a:endParaRPr/>
          </a:p>
          <a:p>
            <a:pPr indent="-298450" lvl="0" marL="457200" rtl="0" algn="l">
              <a:spcBef>
                <a:spcPts val="0"/>
              </a:spcBef>
              <a:spcAft>
                <a:spcPts val="0"/>
              </a:spcAft>
              <a:buSzPts val="1100"/>
              <a:buChar char="-"/>
            </a:pPr>
            <a:r>
              <a:rPr lang="en-GB"/>
              <a:t>Many people who are not used to building software are not going to have a good intuition about software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therefore need a way for end users to be guided through this stage.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approach is to use these new reasoning models to generate requirements and iterate, before feeding those requirements into a code focused LLM.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this is what Jacob in particular has been very good at.</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3119c84c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3119c84c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AI in the cloud is not aligned to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Firstly, we have to find a way to serve language models. In University environments, this is perhaps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Cambridge for example, has around 100 Nvidia A100s. In principal, we have the capacity to serve around 50 70b parameter models at any one time. The UK research community also has access to other supercomputers.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for small research institutions, this is more challenging. What are the options?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Researchers can use OpenAI or other closed source APIs</a:t>
            </a:r>
            <a:endParaRPr/>
          </a:p>
          <a:p>
            <a:pPr indent="-298450" lvl="0" marL="457200" rtl="0" algn="l">
              <a:spcBef>
                <a:spcPts val="0"/>
              </a:spcBef>
              <a:spcAft>
                <a:spcPts val="0"/>
              </a:spcAft>
              <a:buSzPts val="1100"/>
              <a:buChar char="-"/>
            </a:pPr>
            <a:r>
              <a:rPr lang="en-GB"/>
              <a:t>Researchers can use open source models but served in the cloud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3119c84cf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3119c84cf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3701226ec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3701226ec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gif"/><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gi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hyperlink" Target="https://www.presidency.ucsb.edu/documents/the-presidents-news-conference-strasbour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QErf_cYUL6WLE2MJVl08pDESZ5dwzoP7/view" TargetMode="Externa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3.png"/><Relationship Id="rId4" Type="http://schemas.openxmlformats.org/officeDocument/2006/relationships/image" Target="../media/image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6.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1.png"/><Relationship Id="rId4" Type="http://schemas.openxmlformats.org/officeDocument/2006/relationships/image" Target="../media/image47.jpg"/><Relationship Id="rId5"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Large Language Models</a:t>
            </a:r>
            <a:endParaRPr/>
          </a:p>
        </p:txBody>
      </p:sp>
      <p:sp>
        <p:nvSpPr>
          <p:cNvPr id="57" name="Google Shape;57;p13"/>
          <p:cNvSpPr txBox="1"/>
          <p:nvPr/>
        </p:nvSpPr>
        <p:spPr>
          <a:xfrm>
            <a:off x="684750" y="3741725"/>
            <a:ext cx="777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Ryan Daniels</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Senior Machine Learning Engineer</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Accelerate Programme for Scientific Discovery</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GPUs</a:t>
            </a:r>
            <a:endParaRPr/>
          </a:p>
        </p:txBody>
      </p:sp>
      <p:pic>
        <p:nvPicPr>
          <p:cNvPr id="115" name="Google Shape;115;p22"/>
          <p:cNvPicPr preferRelativeResize="0"/>
          <p:nvPr/>
        </p:nvPicPr>
        <p:blipFill>
          <a:blip r:embed="rId3">
            <a:alphaModFix/>
          </a:blip>
          <a:stretch>
            <a:fillRect/>
          </a:stretch>
        </p:blipFill>
        <p:spPr>
          <a:xfrm>
            <a:off x="4222050" y="1594099"/>
            <a:ext cx="4610250" cy="2593250"/>
          </a:xfrm>
          <a:prstGeom prst="rect">
            <a:avLst/>
          </a:prstGeom>
          <a:noFill/>
          <a:ln>
            <a:noFill/>
          </a:ln>
        </p:spPr>
      </p:pic>
      <p:pic>
        <p:nvPicPr>
          <p:cNvPr id="116" name="Google Shape;116;p22"/>
          <p:cNvPicPr preferRelativeResize="0"/>
          <p:nvPr/>
        </p:nvPicPr>
        <p:blipFill>
          <a:blip r:embed="rId4">
            <a:alphaModFix/>
          </a:blip>
          <a:stretch>
            <a:fillRect/>
          </a:stretch>
        </p:blipFill>
        <p:spPr>
          <a:xfrm>
            <a:off x="819675" y="1093850"/>
            <a:ext cx="2922469" cy="3744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GPUs</a:t>
            </a:r>
            <a:endParaRPr/>
          </a:p>
        </p:txBody>
      </p:sp>
      <p:pic>
        <p:nvPicPr>
          <p:cNvPr id="122" name="Google Shape;122;p23"/>
          <p:cNvPicPr preferRelativeResize="0"/>
          <p:nvPr/>
        </p:nvPicPr>
        <p:blipFill>
          <a:blip r:embed="rId3">
            <a:alphaModFix/>
          </a:blip>
          <a:stretch>
            <a:fillRect/>
          </a:stretch>
        </p:blipFill>
        <p:spPr>
          <a:xfrm>
            <a:off x="-485700" y="611700"/>
            <a:ext cx="4447374" cy="4447374"/>
          </a:xfrm>
          <a:prstGeom prst="rect">
            <a:avLst/>
          </a:prstGeom>
          <a:noFill/>
          <a:ln>
            <a:noFill/>
          </a:ln>
        </p:spPr>
      </p:pic>
      <p:pic>
        <p:nvPicPr>
          <p:cNvPr id="123" name="Google Shape;123;p23"/>
          <p:cNvPicPr preferRelativeResize="0"/>
          <p:nvPr/>
        </p:nvPicPr>
        <p:blipFill>
          <a:blip r:embed="rId4">
            <a:alphaModFix/>
          </a:blip>
          <a:stretch>
            <a:fillRect/>
          </a:stretch>
        </p:blipFill>
        <p:spPr>
          <a:xfrm>
            <a:off x="3586324" y="1233800"/>
            <a:ext cx="5557675" cy="291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Milestone #1</a:t>
            </a:r>
            <a:endParaRPr/>
          </a:p>
        </p:txBody>
      </p:sp>
      <p:pic>
        <p:nvPicPr>
          <p:cNvPr id="129" name="Google Shape;129;p24"/>
          <p:cNvPicPr preferRelativeResize="0"/>
          <p:nvPr/>
        </p:nvPicPr>
        <p:blipFill>
          <a:blip r:embed="rId3">
            <a:alphaModFix/>
          </a:blip>
          <a:stretch>
            <a:fillRect/>
          </a:stretch>
        </p:blipFill>
        <p:spPr>
          <a:xfrm>
            <a:off x="152400" y="909275"/>
            <a:ext cx="3338499" cy="4081825"/>
          </a:xfrm>
          <a:prstGeom prst="rect">
            <a:avLst/>
          </a:prstGeom>
          <a:noFill/>
          <a:ln>
            <a:noFill/>
          </a:ln>
        </p:spPr>
      </p:pic>
      <p:sp>
        <p:nvSpPr>
          <p:cNvPr id="130" name="Google Shape;130;p24"/>
          <p:cNvSpPr/>
          <p:nvPr/>
        </p:nvSpPr>
        <p:spPr>
          <a:xfrm>
            <a:off x="1039050" y="3515600"/>
            <a:ext cx="242400" cy="242400"/>
          </a:xfrm>
          <a:prstGeom prst="ellipse">
            <a:avLst/>
          </a:prstGeom>
          <a:noFill/>
          <a:ln cap="flat" cmpd="sng" w="19050">
            <a:solidFill>
              <a:srgbClr val="BA212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pic>
        <p:nvPicPr>
          <p:cNvPr id="131" name="Google Shape;131;p24"/>
          <p:cNvPicPr preferRelativeResize="0"/>
          <p:nvPr/>
        </p:nvPicPr>
        <p:blipFill>
          <a:blip r:embed="rId4">
            <a:alphaModFix/>
          </a:blip>
          <a:stretch>
            <a:fillRect/>
          </a:stretch>
        </p:blipFill>
        <p:spPr>
          <a:xfrm>
            <a:off x="3322924" y="1953938"/>
            <a:ext cx="5348299" cy="1992503"/>
          </a:xfrm>
          <a:prstGeom prst="rect">
            <a:avLst/>
          </a:prstGeom>
          <a:noFill/>
          <a:ln>
            <a:noFill/>
          </a:ln>
        </p:spPr>
      </p:pic>
      <p:sp>
        <p:nvSpPr>
          <p:cNvPr id="132" name="Google Shape;132;p24"/>
          <p:cNvSpPr txBox="1"/>
          <p:nvPr/>
        </p:nvSpPr>
        <p:spPr>
          <a:xfrm>
            <a:off x="5437925" y="4104425"/>
            <a:ext cx="1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AlexNet</a:t>
            </a:r>
            <a:endParaRPr sz="18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Milestone #2</a:t>
            </a:r>
            <a:endParaRPr/>
          </a:p>
        </p:txBody>
      </p:sp>
      <p:pic>
        <p:nvPicPr>
          <p:cNvPr id="138" name="Google Shape;138;p25"/>
          <p:cNvPicPr preferRelativeResize="0"/>
          <p:nvPr/>
        </p:nvPicPr>
        <p:blipFill>
          <a:blip r:embed="rId3">
            <a:alphaModFix/>
          </a:blip>
          <a:stretch>
            <a:fillRect/>
          </a:stretch>
        </p:blipFill>
        <p:spPr>
          <a:xfrm>
            <a:off x="134225" y="1246250"/>
            <a:ext cx="5784814" cy="3323950"/>
          </a:xfrm>
          <a:prstGeom prst="rect">
            <a:avLst/>
          </a:prstGeom>
          <a:noFill/>
          <a:ln>
            <a:noFill/>
          </a:ln>
        </p:spPr>
      </p:pic>
      <p:pic>
        <p:nvPicPr>
          <p:cNvPr id="139" name="Google Shape;139;p25"/>
          <p:cNvPicPr preferRelativeResize="0"/>
          <p:nvPr/>
        </p:nvPicPr>
        <p:blipFill>
          <a:blip r:embed="rId4">
            <a:alphaModFix/>
          </a:blip>
          <a:stretch>
            <a:fillRect/>
          </a:stretch>
        </p:blipFill>
        <p:spPr>
          <a:xfrm>
            <a:off x="6258725" y="663458"/>
            <a:ext cx="2573575" cy="39430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Semantic Alignment Problem</a:t>
            </a:r>
            <a:endParaRPr/>
          </a:p>
        </p:txBody>
      </p:sp>
      <p:graphicFrame>
        <p:nvGraphicFramePr>
          <p:cNvPr id="145" name="Google Shape;145;p26"/>
          <p:cNvGraphicFramePr/>
          <p:nvPr/>
        </p:nvGraphicFramePr>
        <p:xfrm>
          <a:off x="398813" y="1148775"/>
          <a:ext cx="3000000" cy="3000000"/>
        </p:xfrm>
        <a:graphic>
          <a:graphicData uri="http://schemas.openxmlformats.org/drawingml/2006/table">
            <a:tbl>
              <a:tblPr>
                <a:noFill/>
                <a:tableStyleId>{A9D36C98-555C-44AB-8CEA-824E7A244E1C}</a:tableStyleId>
              </a:tblPr>
              <a:tblGrid>
                <a:gridCol w="1217125"/>
                <a:gridCol w="4347125"/>
                <a:gridCol w="2782125"/>
              </a:tblGrid>
              <a:tr h="381000">
                <a:tc>
                  <a:txBody>
                    <a:bodyPr/>
                    <a:lstStyle/>
                    <a:p>
                      <a:pPr indent="0" lvl="0" marL="0" rtl="0" algn="l">
                        <a:spcBef>
                          <a:spcPts val="0"/>
                        </a:spcBef>
                        <a:spcAft>
                          <a:spcPts val="0"/>
                        </a:spcAft>
                        <a:buNone/>
                      </a:pPr>
                      <a:r>
                        <a:rPr b="1" lang="en-GB" sz="2700">
                          <a:latin typeface="Amatic SC"/>
                          <a:ea typeface="Amatic SC"/>
                          <a:cs typeface="Amatic SC"/>
                          <a:sym typeface="Amatic SC"/>
                        </a:rPr>
                        <a:t>Model</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A parameterized function that maps input text sequences to output text distributions. It has billions of parameters that are optimized by minimizing a prediction loss function over a massive corpus of text.</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ChatGPT</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Claude</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Gemini</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2700">
                          <a:latin typeface="Amatic SC"/>
                          <a:ea typeface="Amatic SC"/>
                          <a:cs typeface="Amatic SC"/>
                          <a:sym typeface="Amatic SC"/>
                        </a:rPr>
                        <a:t>Learning</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Synonymous with training – the process where weights are systematically modified through algorithms like gradient descent to minimize some objective function.</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Recognition of preferences, adaptation of the writing style, and recall of previous information.</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2700">
                          <a:latin typeface="Amatic SC"/>
                          <a:ea typeface="Amatic SC"/>
                          <a:cs typeface="Amatic SC"/>
                          <a:sym typeface="Amatic SC"/>
                        </a:rPr>
                        <a:t>Context</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The input to the model.</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Important information that might be necessary to perform a certain task.</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The </a:t>
            </a:r>
            <a:r>
              <a:rPr lang="en-GB"/>
              <a:t>Project</a:t>
            </a:r>
            <a:r>
              <a:rPr lang="en-GB"/>
              <a:t>s</a:t>
            </a:r>
            <a:endParaRPr sz="36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p:nvPr/>
        </p:nvSpPr>
        <p:spPr>
          <a:xfrm>
            <a:off x="181500" y="1466363"/>
            <a:ext cx="4260300" cy="2746500"/>
          </a:xfrm>
          <a:prstGeom prst="rect">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56" name="Google Shape;156;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 Projects</a:t>
            </a:r>
            <a:endParaRPr/>
          </a:p>
        </p:txBody>
      </p:sp>
      <p:pic>
        <p:nvPicPr>
          <p:cNvPr id="157" name="Google Shape;157;p28"/>
          <p:cNvPicPr preferRelativeResize="0"/>
          <p:nvPr/>
        </p:nvPicPr>
        <p:blipFill>
          <a:blip r:embed="rId3">
            <a:alphaModFix/>
          </a:blip>
          <a:stretch>
            <a:fillRect/>
          </a:stretch>
        </p:blipFill>
        <p:spPr>
          <a:xfrm>
            <a:off x="311700" y="1735225"/>
            <a:ext cx="3999898" cy="2208786"/>
          </a:xfrm>
          <a:prstGeom prst="rect">
            <a:avLst/>
          </a:prstGeom>
          <a:noFill/>
          <a:ln>
            <a:noFill/>
          </a:ln>
        </p:spPr>
      </p:pic>
      <p:pic>
        <p:nvPicPr>
          <p:cNvPr id="158" name="Google Shape;158;p28"/>
          <p:cNvPicPr preferRelativeResize="0"/>
          <p:nvPr/>
        </p:nvPicPr>
        <p:blipFill>
          <a:blip r:embed="rId4">
            <a:alphaModFix/>
          </a:blip>
          <a:stretch>
            <a:fillRect/>
          </a:stretch>
        </p:blipFill>
        <p:spPr>
          <a:xfrm>
            <a:off x="4734325" y="1466363"/>
            <a:ext cx="4097963" cy="2746501"/>
          </a:xfrm>
          <a:prstGeom prst="rect">
            <a:avLst/>
          </a:prstGeom>
          <a:noFill/>
          <a:ln>
            <a:noFill/>
          </a:ln>
          <a:effectLst>
            <a:outerShdw blurRad="57150" rotWithShape="0" algn="bl" dir="5400000" dist="19050">
              <a:srgbClr val="000000">
                <a:alpha val="50000"/>
              </a:srgbClr>
            </a:outerShdw>
          </a:effectLst>
        </p:spPr>
      </p:pic>
      <p:sp>
        <p:nvSpPr>
          <p:cNvPr id="159" name="Google Shape;159;p28"/>
          <p:cNvSpPr txBox="1"/>
          <p:nvPr/>
        </p:nvSpPr>
        <p:spPr>
          <a:xfrm>
            <a:off x="50800" y="4585400"/>
            <a:ext cx="7537500" cy="510600"/>
          </a:xfrm>
          <a:prstGeom prst="rect">
            <a:avLst/>
          </a:prstGeom>
          <a:noFill/>
          <a:ln>
            <a:noFill/>
          </a:ln>
        </p:spPr>
        <p:txBody>
          <a:bodyPr anchorCtr="0" anchor="t" bIns="91425" lIns="91425" spcFirstLastPara="1" rIns="91425" wrap="square" tIns="91425">
            <a:noAutofit/>
          </a:bodyPr>
          <a:lstStyle/>
          <a:p>
            <a:pPr indent="0" lvl="0" marL="0" rtl="0" algn="l">
              <a:lnSpc>
                <a:spcPct val="91283"/>
              </a:lnSpc>
              <a:spcBef>
                <a:spcPts val="600"/>
              </a:spcBef>
              <a:spcAft>
                <a:spcPts val="0"/>
              </a:spcAft>
              <a:buNone/>
            </a:pPr>
            <a:r>
              <a:rPr i="1" lang="en-GB" sz="800">
                <a:highlight>
                  <a:srgbClr val="FFFFFF"/>
                </a:highlight>
              </a:rPr>
              <a:t>‘BERT's Conceptual Cartography: Mapping the Landscapes of Meaning’, N. Haket and R. Daniels, </a:t>
            </a:r>
            <a:r>
              <a:rPr i="1" lang="en-GB" sz="800"/>
              <a:t>arXiv:2408.07190</a:t>
            </a:r>
            <a:endParaRPr i="1" sz="800"/>
          </a:p>
          <a:p>
            <a:pPr indent="0" lvl="0" marL="0" rtl="0" algn="l">
              <a:lnSpc>
                <a:spcPct val="91283"/>
              </a:lnSpc>
              <a:spcBef>
                <a:spcPts val="900"/>
              </a:spcBef>
              <a:spcAft>
                <a:spcPts val="0"/>
              </a:spcAft>
              <a:buNone/>
            </a:pPr>
            <a:r>
              <a:rPr i="1" lang="en-GB" sz="800"/>
              <a:t>‘Speaking with our Sources’, J. Forward and R. Daniels</a:t>
            </a:r>
            <a:endParaRPr i="1" sz="800"/>
          </a:p>
          <a:p>
            <a:pPr indent="0" lvl="0" marL="0" marR="114300" rtl="0" algn="r">
              <a:lnSpc>
                <a:spcPct val="106666"/>
              </a:lnSpc>
              <a:spcBef>
                <a:spcPts val="900"/>
              </a:spcBef>
              <a:spcAft>
                <a:spcPts val="0"/>
              </a:spcAft>
              <a:buNone/>
            </a:pPr>
            <a:r>
              <a:t/>
            </a:r>
            <a:endParaRPr sz="900"/>
          </a:p>
          <a:p>
            <a:pPr indent="0" lvl="0" marL="190500" rtl="0" algn="l">
              <a:lnSpc>
                <a:spcPct val="91283"/>
              </a:lnSpc>
              <a:spcBef>
                <a:spcPts val="600"/>
              </a:spcBef>
              <a:spcAft>
                <a:spcPts val="0"/>
              </a:spcAft>
              <a:buNone/>
            </a:pPr>
            <a:r>
              <a:t/>
            </a:r>
            <a:endParaRPr b="1" sz="600">
              <a:highlight>
                <a:srgbClr val="FFFFFF"/>
              </a:highlight>
            </a:endParaRPr>
          </a:p>
          <a:p>
            <a:pPr indent="0" lvl="0" marL="0" rtl="0" algn="l">
              <a:lnSpc>
                <a:spcPct val="115000"/>
              </a:lnSpc>
              <a:spcBef>
                <a:spcPts val="900"/>
              </a:spcBef>
              <a:spcAft>
                <a:spcPts val="0"/>
              </a:spcAft>
              <a:buNone/>
            </a:pPr>
            <a:r>
              <a:t/>
            </a:r>
            <a:endParaRPr sz="600"/>
          </a:p>
          <a:p>
            <a:pPr indent="0" lvl="0" marL="0" rtl="0" algn="l">
              <a:spcBef>
                <a:spcPts val="0"/>
              </a:spcBef>
              <a:spcAft>
                <a:spcPts val="0"/>
              </a:spcAft>
              <a:buNone/>
            </a:pPr>
            <a:r>
              <a:t/>
            </a:r>
            <a:endParaRPr sz="600">
              <a:solidFill>
                <a:schemeClr val="dk2"/>
              </a:solidFill>
              <a:latin typeface="Source Code Pro"/>
              <a:ea typeface="Source Code Pro"/>
              <a:cs typeface="Source Code Pro"/>
              <a:sym typeface="Source Code Pro"/>
            </a:endParaRPr>
          </a:p>
        </p:txBody>
      </p:sp>
      <p:sp>
        <p:nvSpPr>
          <p:cNvPr id="160" name="Google Shape;160;p28"/>
          <p:cNvSpPr/>
          <p:nvPr/>
        </p:nvSpPr>
        <p:spPr>
          <a:xfrm>
            <a:off x="113550" y="1382525"/>
            <a:ext cx="4396200" cy="29142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BERT’s Conceptual Cartography</a:t>
            </a:r>
            <a:endParaRPr/>
          </a:p>
          <a:p>
            <a:pPr indent="0" lvl="0" marL="0" rtl="0" algn="l">
              <a:spcBef>
                <a:spcPts val="0"/>
              </a:spcBef>
              <a:spcAft>
                <a:spcPts val="0"/>
              </a:spcAft>
              <a:buNone/>
            </a:pPr>
            <a:r>
              <a:rPr lang="en-GB" sz="3600">
                <a:solidFill>
                  <a:schemeClr val="accent1"/>
                </a:solidFill>
              </a:rPr>
              <a:t>How we use words in real speech</a:t>
            </a:r>
            <a:endParaRPr sz="36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Task</a:t>
            </a:r>
            <a:endParaRPr/>
          </a:p>
        </p:txBody>
      </p:sp>
      <p:sp>
        <p:nvSpPr>
          <p:cNvPr id="171" name="Google Shape;171;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t>Nina Haket</a:t>
            </a:r>
            <a:r>
              <a:rPr lang="en-GB"/>
              <a:t> - Department of Modern and Medieval Languages</a:t>
            </a:r>
            <a:endParaRPr/>
          </a:p>
          <a:p>
            <a:pPr indent="0" lvl="0" marL="0" rtl="0" algn="l">
              <a:spcBef>
                <a:spcPts val="1200"/>
              </a:spcBef>
              <a:spcAft>
                <a:spcPts val="0"/>
              </a:spcAft>
              <a:buNone/>
            </a:pPr>
            <a:r>
              <a:rPr lang="en-GB"/>
              <a:t>BNC14-Spoken Corpus</a:t>
            </a:r>
            <a:endParaRPr/>
          </a:p>
          <a:p>
            <a:pPr indent="0" lvl="0" marL="457200" rtl="0" algn="l">
              <a:spcBef>
                <a:spcPts val="1200"/>
              </a:spcBef>
              <a:spcAft>
                <a:spcPts val="0"/>
              </a:spcAft>
              <a:buNone/>
            </a:pPr>
            <a:r>
              <a:rPr lang="en-GB"/>
              <a:t>1,251 conversations</a:t>
            </a:r>
            <a:endParaRPr/>
          </a:p>
          <a:p>
            <a:pPr indent="0" lvl="0" marL="457200" rtl="0" algn="l">
              <a:spcBef>
                <a:spcPts val="1200"/>
              </a:spcBef>
              <a:spcAft>
                <a:spcPts val="0"/>
              </a:spcAft>
              <a:buNone/>
            </a:pPr>
            <a:r>
              <a:rPr lang="en-GB"/>
              <a:t>672 speakers</a:t>
            </a:r>
            <a:endParaRPr/>
          </a:p>
          <a:p>
            <a:pPr indent="0" lvl="0" marL="457200" rtl="0" algn="l">
              <a:spcBef>
                <a:spcPts val="1200"/>
              </a:spcBef>
              <a:spcAft>
                <a:spcPts val="0"/>
              </a:spcAft>
              <a:buNone/>
            </a:pPr>
            <a:r>
              <a:rPr lang="en-GB"/>
              <a:t>11.5 million words</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b="1" i="1" lang="en-GB">
                <a:solidFill>
                  <a:srgbClr val="980000"/>
                </a:solidFill>
              </a:rPr>
              <a:t>How do people use words in everyday life?</a:t>
            </a:r>
            <a:endParaRPr b="1" i="1">
              <a:solidFill>
                <a:srgbClr val="98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Initial attempt</a:t>
            </a:r>
            <a:endParaRPr/>
          </a:p>
        </p:txBody>
      </p:sp>
      <p:sp>
        <p:nvSpPr>
          <p:cNvPr id="177" name="Google Shape;177;p31"/>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Here are some dictionary defitions of the word “bank”:</a:t>
            </a:r>
            <a:endParaRPr/>
          </a:p>
          <a:p>
            <a:pPr indent="-317500" lvl="0" marL="457200" rtl="0" algn="l">
              <a:spcBef>
                <a:spcPts val="1200"/>
              </a:spcBef>
              <a:spcAft>
                <a:spcPts val="0"/>
              </a:spcAft>
              <a:buSzPts val="1400"/>
              <a:buAutoNum type="arabicPeriod"/>
            </a:pPr>
            <a:r>
              <a:rPr lang="en-GB"/>
              <a:t>bank. n. financial institution</a:t>
            </a:r>
            <a:endParaRPr/>
          </a:p>
          <a:p>
            <a:pPr indent="-317500" lvl="0" marL="457200" rtl="0" algn="l">
              <a:spcBef>
                <a:spcPts val="0"/>
              </a:spcBef>
              <a:spcAft>
                <a:spcPts val="0"/>
              </a:spcAft>
              <a:buSzPts val="1400"/>
              <a:buAutoNum type="arabicPeriod"/>
            </a:pPr>
            <a:r>
              <a:rPr lang="en-GB"/>
              <a:t>bank. n. the side of a river </a:t>
            </a:r>
            <a:endParaRPr/>
          </a:p>
          <a:p>
            <a:pPr indent="0" lvl="0" marL="0" rtl="0" algn="l">
              <a:spcBef>
                <a:spcPts val="1200"/>
              </a:spcBef>
              <a:spcAft>
                <a:spcPts val="0"/>
              </a:spcAft>
              <a:buNone/>
            </a:pPr>
            <a:r>
              <a:rPr lang="en-GB"/>
              <a:t>…</a:t>
            </a:r>
            <a:endParaRPr/>
          </a:p>
          <a:p>
            <a:pPr indent="0" lvl="0" marL="0" rtl="0" algn="l">
              <a:spcBef>
                <a:spcPts val="1200"/>
              </a:spcBef>
              <a:spcAft>
                <a:spcPts val="0"/>
              </a:spcAft>
              <a:buNone/>
            </a:pPr>
            <a:r>
              <a:rPr lang="en-GB"/>
              <a:t>Please give the appropriate definition for the following usage:</a:t>
            </a:r>
            <a:endParaRPr/>
          </a:p>
          <a:p>
            <a:pPr indent="0" lvl="0" marL="0" rtl="0" algn="l">
              <a:spcBef>
                <a:spcPts val="1200"/>
              </a:spcBef>
              <a:spcAft>
                <a:spcPts val="1200"/>
              </a:spcAft>
              <a:buNone/>
            </a:pPr>
            <a:r>
              <a:rPr lang="en-GB"/>
              <a:t>“I need to go to the bank to deposit some money.”</a:t>
            </a:r>
            <a:endParaRPr/>
          </a:p>
        </p:txBody>
      </p:sp>
      <p:pic>
        <p:nvPicPr>
          <p:cNvPr id="178" name="Google Shape;178;p31"/>
          <p:cNvPicPr preferRelativeResize="0"/>
          <p:nvPr/>
        </p:nvPicPr>
        <p:blipFill>
          <a:blip r:embed="rId3">
            <a:alphaModFix/>
          </a:blip>
          <a:stretch>
            <a:fillRect/>
          </a:stretch>
        </p:blipFill>
        <p:spPr>
          <a:xfrm>
            <a:off x="5087563" y="1756569"/>
            <a:ext cx="1608852" cy="1630351"/>
          </a:xfrm>
          <a:prstGeom prst="rect">
            <a:avLst/>
          </a:prstGeom>
          <a:noFill/>
          <a:ln>
            <a:noFill/>
          </a:ln>
          <a:effectLst>
            <a:reflection blurRad="0" dir="5400000" dist="85725" endA="0" endPos="30000" fadeDir="5400012" kx="0" rotWithShape="0" algn="bl" stPos="0" sy="-100000" ky="0"/>
          </a:effectLst>
        </p:spPr>
      </p:pic>
      <p:sp>
        <p:nvSpPr>
          <p:cNvPr id="179" name="Google Shape;179;p31"/>
          <p:cNvSpPr/>
          <p:nvPr/>
        </p:nvSpPr>
        <p:spPr>
          <a:xfrm>
            <a:off x="298900" y="1220500"/>
            <a:ext cx="3935400" cy="3237900"/>
          </a:xfrm>
          <a:prstGeom prst="foldedCorner">
            <a:avLst>
              <a:gd fmla="val 16667" name="adj"/>
            </a:avLst>
          </a:prstGeom>
          <a:noFill/>
          <a:ln cap="flat" cmpd="sng" w="2857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0" name="Google Shape;180;p31"/>
          <p:cNvSpPr/>
          <p:nvPr/>
        </p:nvSpPr>
        <p:spPr>
          <a:xfrm>
            <a:off x="4371350" y="2528150"/>
            <a:ext cx="600300" cy="24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1" name="Google Shape;181;p31"/>
          <p:cNvSpPr/>
          <p:nvPr/>
        </p:nvSpPr>
        <p:spPr>
          <a:xfrm>
            <a:off x="6784263" y="2528150"/>
            <a:ext cx="600300" cy="24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2" name="Google Shape;182;p31"/>
          <p:cNvSpPr/>
          <p:nvPr/>
        </p:nvSpPr>
        <p:spPr>
          <a:xfrm>
            <a:off x="7549700" y="2418800"/>
            <a:ext cx="498300" cy="460800"/>
          </a:xfrm>
          <a:prstGeom prst="wedgeRectCallout">
            <a:avLst>
              <a:gd fmla="val -20833" name="adj1"/>
              <a:gd fmla="val 6250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2000">
                <a:latin typeface="Source Code Pro"/>
                <a:ea typeface="Source Code Pro"/>
                <a:cs typeface="Source Code Pro"/>
                <a:sym typeface="Source Code Pro"/>
              </a:rPr>
              <a:t>1</a:t>
            </a:r>
            <a:endParaRPr b="1" i="1" sz="20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490250" y="526350"/>
            <a:ext cx="6721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 does AI mean to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or what is BERT, and why is he/it useful?</a:t>
            </a:r>
            <a:endParaRPr/>
          </a:p>
        </p:txBody>
      </p:sp>
      <p:sp>
        <p:nvSpPr>
          <p:cNvPr id="188" name="Google Shape;188;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2"/>
          <p:cNvPicPr preferRelativeResize="0"/>
          <p:nvPr/>
        </p:nvPicPr>
        <p:blipFill>
          <a:blip r:embed="rId3">
            <a:alphaModFix/>
          </a:blip>
          <a:stretch>
            <a:fillRect/>
          </a:stretch>
        </p:blipFill>
        <p:spPr>
          <a:xfrm>
            <a:off x="-23000" y="-54925"/>
            <a:ext cx="9190002" cy="52533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Llama</a:t>
            </a:r>
            <a:endParaRPr/>
          </a:p>
        </p:txBody>
      </p:sp>
      <p:sp>
        <p:nvSpPr>
          <p:cNvPr id="195" name="Google Shape;195;p33"/>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u="sng">
                <a:solidFill>
                  <a:srgbClr val="3F3F3F"/>
                </a:solidFill>
                <a:latin typeface="Source Code Pro"/>
                <a:ea typeface="Source Code Pro"/>
                <a:cs typeface="Source Code Pro"/>
                <a:sym typeface="Source Code Pro"/>
              </a:rPr>
              <a:t>L</a:t>
            </a:r>
            <a:r>
              <a:rPr lang="en-GB" sz="8000">
                <a:solidFill>
                  <a:srgbClr val="3F3F3F"/>
                </a:solidFill>
                <a:latin typeface="Source Code Pro"/>
                <a:ea typeface="Source Code Pro"/>
                <a:cs typeface="Source Code Pro"/>
                <a:sym typeface="Source Code Pro"/>
              </a:rPr>
              <a:t>arge </a:t>
            </a:r>
            <a:r>
              <a:rPr b="1" lang="en-GB" sz="8000" u="sng">
                <a:solidFill>
                  <a:srgbClr val="3F3F3F"/>
                </a:solidFill>
                <a:latin typeface="Source Code Pro"/>
                <a:ea typeface="Source Code Pro"/>
                <a:cs typeface="Source Code Pro"/>
                <a:sym typeface="Source Code Pro"/>
              </a:rPr>
              <a:t>La</a:t>
            </a:r>
            <a:r>
              <a:rPr lang="en-GB" sz="8000">
                <a:solidFill>
                  <a:srgbClr val="3F3F3F"/>
                </a:solidFill>
                <a:latin typeface="Source Code Pro"/>
                <a:ea typeface="Source Code Pro"/>
                <a:cs typeface="Source Code Pro"/>
                <a:sym typeface="Source Code Pro"/>
              </a:rPr>
              <a:t>nguage Model </a:t>
            </a:r>
            <a:r>
              <a:rPr b="1" lang="en-GB" sz="8000" u="sng">
                <a:solidFill>
                  <a:srgbClr val="3F3F3F"/>
                </a:solidFill>
                <a:latin typeface="Source Code Pro"/>
                <a:ea typeface="Source Code Pro"/>
                <a:cs typeface="Source Code Pro"/>
                <a:sym typeface="Source Code Pro"/>
              </a:rPr>
              <a:t>M</a:t>
            </a:r>
            <a:r>
              <a:rPr lang="en-GB" sz="8000">
                <a:solidFill>
                  <a:srgbClr val="3F3F3F"/>
                </a:solidFill>
                <a:latin typeface="Source Code Pro"/>
                <a:ea typeface="Source Code Pro"/>
                <a:cs typeface="Source Code Pro"/>
                <a:sym typeface="Source Code Pro"/>
              </a:rPr>
              <a:t>eta </a:t>
            </a:r>
            <a:r>
              <a:rPr b="1" lang="en-GB" sz="8000" u="sng">
                <a:solidFill>
                  <a:srgbClr val="3F3F3F"/>
                </a:solidFill>
                <a:latin typeface="Source Code Pro"/>
                <a:ea typeface="Source Code Pro"/>
                <a:cs typeface="Source Code Pro"/>
                <a:sym typeface="Source Code Pro"/>
              </a:rPr>
              <a:t>A</a:t>
            </a:r>
            <a:r>
              <a:rPr lang="en-GB" sz="8000">
                <a:solidFill>
                  <a:srgbClr val="3F3F3F"/>
                </a:solidFill>
                <a:latin typeface="Source Code Pro"/>
                <a:ea typeface="Source Code Pro"/>
                <a:cs typeface="Source Code Pro"/>
                <a:sym typeface="Source Code Pro"/>
              </a:rPr>
              <a:t>I</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196" name="Google Shape;196;p33"/>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197" name="Google Shape;197;p33"/>
          <p:cNvGraphicFramePr/>
          <p:nvPr/>
        </p:nvGraphicFramePr>
        <p:xfrm>
          <a:off x="327800" y="2199925"/>
          <a:ext cx="3000000" cy="3000000"/>
        </p:xfrm>
        <a:graphic>
          <a:graphicData uri="http://schemas.openxmlformats.org/drawingml/2006/table">
            <a:tbl>
              <a:tblPr>
                <a:noFill/>
                <a:tableStyleId>{A9D36C98-555C-44AB-8CEA-824E7A244E1C}</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198" name="Google Shape;198;p33"/>
          <p:cNvGraphicFramePr/>
          <p:nvPr/>
        </p:nvGraphicFramePr>
        <p:xfrm>
          <a:off x="1580550" y="1803725"/>
          <a:ext cx="3000000" cy="3000000"/>
        </p:xfrm>
        <a:graphic>
          <a:graphicData uri="http://schemas.openxmlformats.org/drawingml/2006/table">
            <a:tbl>
              <a:tblPr>
                <a:noFill/>
                <a:tableStyleId>{A9D36C98-555C-44AB-8CEA-824E7A244E1C}</a:tableStyleId>
              </a:tblPr>
              <a:tblGrid>
                <a:gridCol w="869225"/>
              </a:tblGrid>
              <a:tr h="381000">
                <a:tc>
                  <a:txBody>
                    <a:bodyPr/>
                    <a:lstStyle/>
                    <a:p>
                      <a:pPr indent="0" lvl="0" marL="0" rtl="0" algn="ctr">
                        <a:spcBef>
                          <a:spcPts val="0"/>
                        </a:spcBef>
                        <a:spcAft>
                          <a:spcPts val="0"/>
                        </a:spcAft>
                        <a:buNone/>
                      </a:pPr>
                      <a:r>
                        <a:rPr lang="en-GB"/>
                        <a:t>‘&lt;bos&gt;’’</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‘&lt;eos&gt;’</a:t>
                      </a:r>
                      <a:endParaRPr/>
                    </a:p>
                  </a:txBody>
                  <a:tcPr marT="91425" marB="91425" marR="91425" marL="91425"/>
                </a:tc>
              </a:tr>
            </a:tbl>
          </a:graphicData>
        </a:graphic>
      </p:graphicFrame>
      <p:graphicFrame>
        <p:nvGraphicFramePr>
          <p:cNvPr id="199" name="Google Shape;199;p33"/>
          <p:cNvGraphicFramePr/>
          <p:nvPr/>
        </p:nvGraphicFramePr>
        <p:xfrm>
          <a:off x="3121600" y="1803725"/>
          <a:ext cx="3000000" cy="3000000"/>
        </p:xfrm>
        <a:graphic>
          <a:graphicData uri="http://schemas.openxmlformats.org/drawingml/2006/table">
            <a:tbl>
              <a:tblPr>
                <a:noFill/>
                <a:tableStyleId>{A9D36C98-555C-44AB-8CEA-824E7A244E1C}</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6583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200" name="Google Shape;200;p33"/>
          <p:cNvGraphicFramePr/>
          <p:nvPr/>
        </p:nvGraphicFramePr>
        <p:xfrm>
          <a:off x="6889600" y="2190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‘mat’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‘dog’</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201" name="Google Shape;201;p33"/>
          <p:cNvGrpSpPr/>
          <p:nvPr/>
        </p:nvGrpSpPr>
        <p:grpSpPr>
          <a:xfrm>
            <a:off x="7828850" y="3550100"/>
            <a:ext cx="64200" cy="469250"/>
            <a:chOff x="9966150" y="4193875"/>
            <a:chExt cx="64200" cy="469250"/>
          </a:xfrm>
        </p:grpSpPr>
        <p:sp>
          <p:nvSpPr>
            <p:cNvPr id="202" name="Google Shape;202;p33"/>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p33"/>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33"/>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205" name="Google Shape;205;p33"/>
          <p:cNvGraphicFramePr/>
          <p:nvPr/>
        </p:nvGraphicFramePr>
        <p:xfrm>
          <a:off x="6889600" y="4189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206" name="Google Shape;206;p33"/>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p33"/>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 name="Google Shape;208;p33"/>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9" name="Google Shape;209;p33"/>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0" name="Google Shape;210;p33"/>
          <p:cNvPicPr preferRelativeResize="0"/>
          <p:nvPr/>
        </p:nvPicPr>
        <p:blipFill>
          <a:blip r:embed="rId3">
            <a:alphaModFix/>
          </a:blip>
          <a:stretch>
            <a:fillRect/>
          </a:stretch>
        </p:blipFill>
        <p:spPr>
          <a:xfrm>
            <a:off x="4125662" y="2110300"/>
            <a:ext cx="2556450" cy="2556450"/>
          </a:xfrm>
          <a:prstGeom prst="rect">
            <a:avLst/>
          </a:prstGeom>
          <a:noFill/>
          <a:ln>
            <a:noFill/>
          </a:ln>
        </p:spPr>
      </p:pic>
      <p:sp>
        <p:nvSpPr>
          <p:cNvPr id="211" name="Google Shape;211;p33"/>
          <p:cNvSpPr/>
          <p:nvPr/>
        </p:nvSpPr>
        <p:spPr>
          <a:xfrm>
            <a:off x="1580550" y="4180925"/>
            <a:ext cx="869100" cy="396300"/>
          </a:xfrm>
          <a:prstGeom prst="rect">
            <a:avLst/>
          </a:prstGeom>
          <a:noFill/>
          <a:ln cap="flat" cmpd="sng" w="19050">
            <a:solidFill>
              <a:srgbClr val="99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217" name="Google Shape;217;p34"/>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218" name="Google Shape;218;p34"/>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219" name="Google Shape;219;p34"/>
          <p:cNvGraphicFramePr/>
          <p:nvPr/>
        </p:nvGraphicFramePr>
        <p:xfrm>
          <a:off x="327800" y="2199925"/>
          <a:ext cx="3000000" cy="3000000"/>
        </p:xfrm>
        <a:graphic>
          <a:graphicData uri="http://schemas.openxmlformats.org/drawingml/2006/table">
            <a:tbl>
              <a:tblPr>
                <a:noFill/>
                <a:tableStyleId>{A9D36C98-555C-44AB-8CEA-824E7A244E1C}</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220" name="Google Shape;220;p34"/>
          <p:cNvGraphicFramePr/>
          <p:nvPr/>
        </p:nvGraphicFramePr>
        <p:xfrm>
          <a:off x="1580550" y="1803725"/>
          <a:ext cx="3000000" cy="3000000"/>
        </p:xfrm>
        <a:graphic>
          <a:graphicData uri="http://schemas.openxmlformats.org/drawingml/2006/table">
            <a:tbl>
              <a:tblPr>
                <a:noFill/>
                <a:tableStyleId>{A9D36C98-555C-44AB-8CEA-824E7A244E1C}</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221" name="Google Shape;221;p34"/>
          <p:cNvGraphicFramePr/>
          <p:nvPr/>
        </p:nvGraphicFramePr>
        <p:xfrm>
          <a:off x="3121600" y="1803725"/>
          <a:ext cx="3000000" cy="3000000"/>
        </p:xfrm>
        <a:graphic>
          <a:graphicData uri="http://schemas.openxmlformats.org/drawingml/2006/table">
            <a:tbl>
              <a:tblPr>
                <a:noFill/>
                <a:tableStyleId>{A9D36C98-555C-44AB-8CEA-824E7A244E1C}</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222" name="Google Shape;222;p34"/>
          <p:cNvGraphicFramePr/>
          <p:nvPr/>
        </p:nvGraphicFramePr>
        <p:xfrm>
          <a:off x="6889600" y="2190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223" name="Google Shape;223;p34"/>
          <p:cNvGrpSpPr/>
          <p:nvPr/>
        </p:nvGrpSpPr>
        <p:grpSpPr>
          <a:xfrm>
            <a:off x="7828850" y="3550100"/>
            <a:ext cx="64200" cy="469250"/>
            <a:chOff x="9966150" y="4193875"/>
            <a:chExt cx="64200" cy="469250"/>
          </a:xfrm>
        </p:grpSpPr>
        <p:sp>
          <p:nvSpPr>
            <p:cNvPr id="224" name="Google Shape;224;p34"/>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5" name="Google Shape;225;p34"/>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6" name="Google Shape;226;p34"/>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227" name="Google Shape;227;p34"/>
          <p:cNvGraphicFramePr/>
          <p:nvPr/>
        </p:nvGraphicFramePr>
        <p:xfrm>
          <a:off x="6889600" y="4189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228" name="Google Shape;228;p34"/>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9" name="Google Shape;229;p34"/>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p34"/>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1" name="Google Shape;231;p34"/>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32" name="Google Shape;232;p34"/>
          <p:cNvPicPr preferRelativeResize="0"/>
          <p:nvPr/>
        </p:nvPicPr>
        <p:blipFill>
          <a:blip r:embed="rId3">
            <a:alphaModFix/>
          </a:blip>
          <a:stretch>
            <a:fillRect/>
          </a:stretch>
        </p:blipFill>
        <p:spPr>
          <a:xfrm>
            <a:off x="3540275" y="2107419"/>
            <a:ext cx="3843349" cy="25622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Tokenization</a:t>
            </a:r>
            <a:endParaRPr sz="36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43" name="Google Shape;243;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cat sat on the mat”</a:t>
            </a:r>
            <a:endParaRPr/>
          </a:p>
        </p:txBody>
      </p:sp>
      <p:pic>
        <p:nvPicPr>
          <p:cNvPr id="244" name="Google Shape;244;p36"/>
          <p:cNvPicPr preferRelativeResize="0"/>
          <p:nvPr/>
        </p:nvPicPr>
        <p:blipFill>
          <a:blip r:embed="rId3">
            <a:alphaModFix/>
          </a:blip>
          <a:stretch>
            <a:fillRect/>
          </a:stretch>
        </p:blipFill>
        <p:spPr>
          <a:xfrm>
            <a:off x="2181800" y="1882627"/>
            <a:ext cx="4780400" cy="2686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7"/>
          <p:cNvPicPr preferRelativeResize="0"/>
          <p:nvPr/>
        </p:nvPicPr>
        <p:blipFill>
          <a:blip r:embed="rId3">
            <a:alphaModFix/>
          </a:blip>
          <a:stretch>
            <a:fillRect/>
          </a:stretch>
        </p:blipFill>
        <p:spPr>
          <a:xfrm>
            <a:off x="0" y="0"/>
            <a:ext cx="9143998" cy="52305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57" name="Google Shape;257;p3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machine starts from scratch…</a:t>
            </a:r>
            <a:endParaRPr/>
          </a:p>
          <a:p>
            <a:pPr indent="0" lvl="0" marL="0" rtl="0" algn="l">
              <a:spcBef>
                <a:spcPts val="1200"/>
              </a:spcBef>
              <a:spcAft>
                <a:spcPts val="0"/>
              </a:spcAft>
              <a:buNone/>
            </a:pPr>
            <a:r>
              <a:rPr lang="en-GB"/>
              <a:t>text = </a:t>
            </a:r>
            <a:r>
              <a:rPr lang="en-GB">
                <a:solidFill>
                  <a:srgbClr val="9325A5"/>
                </a:solidFill>
              </a:rPr>
              <a:t>"the cat sat on the mat"</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tokens = [</a:t>
            </a:r>
            <a:r>
              <a:rPr lang="en-GB">
                <a:solidFill>
                  <a:srgbClr val="9325A5"/>
                </a:solidFill>
              </a:rPr>
              <a:t>'the'</a:t>
            </a:r>
            <a:r>
              <a:rPr lang="en-GB"/>
              <a:t>, </a:t>
            </a:r>
            <a:r>
              <a:rPr lang="en-GB">
                <a:solidFill>
                  <a:srgbClr val="9325A5"/>
                </a:solidFill>
              </a:rPr>
              <a:t>'cat'</a:t>
            </a:r>
            <a:r>
              <a:rPr lang="en-GB"/>
              <a:t>, </a:t>
            </a:r>
            <a:r>
              <a:rPr lang="en-GB">
                <a:solidFill>
                  <a:srgbClr val="9325A5"/>
                </a:solidFill>
              </a:rPr>
              <a:t>'sat'</a:t>
            </a:r>
            <a:r>
              <a:rPr lang="en-GB"/>
              <a:t>, </a:t>
            </a:r>
            <a:r>
              <a:rPr lang="en-GB">
                <a:solidFill>
                  <a:srgbClr val="9325A5"/>
                </a:solidFill>
              </a:rPr>
              <a:t>'on'</a:t>
            </a:r>
            <a:r>
              <a:rPr lang="en-GB"/>
              <a:t>, </a:t>
            </a:r>
            <a:r>
              <a:rPr lang="en-GB">
                <a:solidFill>
                  <a:srgbClr val="9325A5"/>
                </a:solidFill>
              </a:rPr>
              <a:t>'the'</a:t>
            </a:r>
            <a:r>
              <a:rPr lang="en-GB"/>
              <a:t>, </a:t>
            </a:r>
            <a:r>
              <a:rPr lang="en-GB">
                <a:solidFill>
                  <a:srgbClr val="9325A5"/>
                </a:solidFill>
              </a:rPr>
              <a:t>'</a:t>
            </a:r>
            <a:r>
              <a:rPr lang="en-GB">
                <a:solidFill>
                  <a:srgbClr val="9325A5"/>
                </a:solidFill>
              </a:rPr>
              <a:t>mat'</a:t>
            </a:r>
            <a:r>
              <a:rPr lang="en-GB"/>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map = {</a:t>
            </a:r>
            <a:r>
              <a:rPr lang="en-GB">
                <a:solidFill>
                  <a:srgbClr val="9325A5"/>
                </a:solidFill>
              </a:rPr>
              <a:t>'cat'</a:t>
            </a:r>
            <a:r>
              <a:rPr lang="en-GB"/>
              <a:t>: </a:t>
            </a:r>
            <a:r>
              <a:rPr lang="en-GB">
                <a:solidFill>
                  <a:srgbClr val="0B7743"/>
                </a:solidFill>
              </a:rPr>
              <a:t>0</a:t>
            </a:r>
            <a:r>
              <a:rPr lang="en-GB"/>
              <a:t>, </a:t>
            </a:r>
            <a:r>
              <a:rPr lang="en-GB">
                <a:solidFill>
                  <a:srgbClr val="9325A5"/>
                </a:solidFill>
              </a:rPr>
              <a:t>'mat'</a:t>
            </a:r>
            <a:r>
              <a:rPr lang="en-GB"/>
              <a:t>: </a:t>
            </a:r>
            <a:r>
              <a:rPr lang="en-GB">
                <a:solidFill>
                  <a:srgbClr val="0B7743"/>
                </a:solidFill>
              </a:rPr>
              <a:t>1</a:t>
            </a:r>
            <a:r>
              <a:rPr lang="en-GB"/>
              <a:t>, </a:t>
            </a:r>
            <a:r>
              <a:rPr lang="en-GB">
                <a:solidFill>
                  <a:srgbClr val="9325A5"/>
                </a:solidFill>
              </a:rPr>
              <a:t>'on'</a:t>
            </a:r>
            <a:r>
              <a:rPr lang="en-GB"/>
              <a:t>: </a:t>
            </a:r>
            <a:r>
              <a:rPr lang="en-GB">
                <a:solidFill>
                  <a:srgbClr val="0B7743"/>
                </a:solidFill>
              </a:rPr>
              <a:t>2</a:t>
            </a:r>
            <a:r>
              <a:rPr lang="en-GB"/>
              <a:t>, </a:t>
            </a:r>
            <a:r>
              <a:rPr lang="en-GB">
                <a:solidFill>
                  <a:srgbClr val="9325A5"/>
                </a:solidFill>
              </a:rPr>
              <a:t>'sat'</a:t>
            </a:r>
            <a:r>
              <a:rPr lang="en-GB"/>
              <a:t>: </a:t>
            </a:r>
            <a:r>
              <a:rPr lang="en-GB">
                <a:solidFill>
                  <a:srgbClr val="0B7743"/>
                </a:solidFill>
              </a:rPr>
              <a:t>3</a:t>
            </a:r>
            <a:r>
              <a:rPr lang="en-GB"/>
              <a:t>, </a:t>
            </a:r>
            <a:r>
              <a:rPr lang="en-GB">
                <a:solidFill>
                  <a:srgbClr val="9325A5"/>
                </a:solidFill>
              </a:rPr>
              <a:t>'the'</a:t>
            </a:r>
            <a:r>
              <a:rPr lang="en-GB"/>
              <a:t>: </a:t>
            </a:r>
            <a:r>
              <a:rPr lang="en-GB">
                <a:solidFill>
                  <a:srgbClr val="0B7743"/>
                </a:solidFill>
              </a:rPr>
              <a:t>4</a:t>
            </a:r>
            <a:r>
              <a:rPr lang="en-GB"/>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tokenized_text = [</a:t>
            </a:r>
            <a:r>
              <a:rPr lang="en-GB">
                <a:solidFill>
                  <a:srgbClr val="0B7743"/>
                </a:solidFill>
              </a:rPr>
              <a:t>4</a:t>
            </a:r>
            <a:r>
              <a:rPr lang="en-GB"/>
              <a:t>, </a:t>
            </a:r>
            <a:r>
              <a:rPr lang="en-GB">
                <a:solidFill>
                  <a:srgbClr val="0B7743"/>
                </a:solidFill>
              </a:rPr>
              <a:t>0</a:t>
            </a:r>
            <a:r>
              <a:rPr lang="en-GB"/>
              <a:t>, </a:t>
            </a:r>
            <a:r>
              <a:rPr lang="en-GB">
                <a:solidFill>
                  <a:srgbClr val="0B7743"/>
                </a:solidFill>
              </a:rPr>
              <a:t>3</a:t>
            </a:r>
            <a:r>
              <a:rPr lang="en-GB"/>
              <a:t>, </a:t>
            </a:r>
            <a:r>
              <a:rPr lang="en-GB">
                <a:solidFill>
                  <a:srgbClr val="0B7743"/>
                </a:solidFill>
              </a:rPr>
              <a:t>2</a:t>
            </a:r>
            <a:r>
              <a:rPr lang="en-GB"/>
              <a:t>, </a:t>
            </a:r>
            <a:r>
              <a:rPr lang="en-GB">
                <a:solidFill>
                  <a:srgbClr val="0B7743"/>
                </a:solidFill>
              </a:rPr>
              <a:t>4</a:t>
            </a:r>
            <a:r>
              <a:rPr lang="en-GB"/>
              <a:t>, </a:t>
            </a:r>
            <a:r>
              <a:rPr lang="en-GB">
                <a:solidFill>
                  <a:srgbClr val="0B7743"/>
                </a:solidFill>
              </a:rPr>
              <a:t>1</a:t>
            </a:r>
            <a:r>
              <a:rPr lang="en-GB"/>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63" name="Google Shape;263;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We could tokenize by character instead of by word…</a:t>
            </a:r>
            <a:endParaRPr/>
          </a:p>
          <a:p>
            <a:pPr indent="0" lvl="0" marL="0" rtl="0" algn="l">
              <a:spcBef>
                <a:spcPts val="1200"/>
              </a:spcBef>
              <a:spcAft>
                <a:spcPts val="0"/>
              </a:spcAft>
              <a:buNone/>
            </a:pPr>
            <a:r>
              <a:rPr lang="en-GB"/>
              <a:t>text = </a:t>
            </a:r>
            <a:r>
              <a:rPr lang="en-GB">
                <a:solidFill>
                  <a:srgbClr val="9325A5"/>
                </a:solidFill>
              </a:rPr>
              <a:t>"the cat sat on the mat"</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tokens = [</a:t>
            </a:r>
            <a:r>
              <a:rPr lang="en-GB">
                <a:solidFill>
                  <a:srgbClr val="9325A5"/>
                </a:solidFill>
              </a:rPr>
              <a:t>'t'</a:t>
            </a:r>
            <a:r>
              <a:rPr lang="en-GB"/>
              <a:t>, </a:t>
            </a:r>
            <a:r>
              <a:rPr lang="en-GB">
                <a:solidFill>
                  <a:srgbClr val="9325A5"/>
                </a:solidFill>
              </a:rPr>
              <a:t>'h'</a:t>
            </a:r>
            <a:r>
              <a:rPr lang="en-GB"/>
              <a:t>, </a:t>
            </a:r>
            <a:r>
              <a:rPr lang="en-GB">
                <a:solidFill>
                  <a:srgbClr val="9325A5"/>
                </a:solidFill>
              </a:rPr>
              <a:t>'e'</a:t>
            </a:r>
            <a:r>
              <a:rPr lang="en-GB"/>
              <a:t>, </a:t>
            </a:r>
            <a:r>
              <a:rPr lang="en-GB">
                <a:solidFill>
                  <a:srgbClr val="9325A5"/>
                </a:solidFill>
              </a:rPr>
              <a:t>' '</a:t>
            </a:r>
            <a:r>
              <a:rPr lang="en-GB"/>
              <a:t>, </a:t>
            </a:r>
            <a:r>
              <a:rPr lang="en-GB">
                <a:solidFill>
                  <a:srgbClr val="9325A5"/>
                </a:solidFill>
              </a:rPr>
              <a:t>'c'</a:t>
            </a:r>
            <a:r>
              <a:rPr lang="en-GB"/>
              <a:t>, </a:t>
            </a:r>
            <a:r>
              <a:rPr lang="en-GB">
                <a:solidFill>
                  <a:srgbClr val="9325A5"/>
                </a:solidFill>
              </a:rPr>
              <a:t>'a'</a:t>
            </a:r>
            <a:r>
              <a:rPr lang="en-GB"/>
              <a:t>, </a:t>
            </a:r>
            <a:r>
              <a:rPr lang="en-GB">
                <a:solidFill>
                  <a:srgbClr val="9325A5"/>
                </a:solidFill>
              </a:rPr>
              <a:t>'t'</a:t>
            </a:r>
            <a:r>
              <a:rPr lang="en-GB"/>
              <a:t>, </a:t>
            </a:r>
            <a:r>
              <a:rPr lang="en-GB">
                <a:solidFill>
                  <a:srgbClr val="9325A5"/>
                </a:solidFill>
              </a:rPr>
              <a:t>' '</a:t>
            </a:r>
            <a:r>
              <a:rPr lang="en-GB"/>
              <a:t>, </a:t>
            </a:r>
            <a:r>
              <a:rPr lang="en-GB">
                <a:solidFill>
                  <a:srgbClr val="9325A5"/>
                </a:solidFill>
              </a:rPr>
              <a:t>'s'</a:t>
            </a:r>
            <a:r>
              <a:rPr lang="en-GB"/>
              <a:t>, </a:t>
            </a:r>
            <a:r>
              <a:rPr lang="en-GB">
                <a:solidFill>
                  <a:srgbClr val="9325A5"/>
                </a:solidFill>
              </a:rPr>
              <a:t>'a'</a:t>
            </a:r>
            <a:r>
              <a:rPr lang="en-GB"/>
              <a:t>, </a:t>
            </a:r>
            <a:r>
              <a:rPr lang="en-GB">
                <a:solidFill>
                  <a:srgbClr val="9325A5"/>
                </a:solidFill>
              </a:rPr>
              <a:t>'t'</a:t>
            </a:r>
            <a:r>
              <a:rPr lang="en-GB"/>
              <a:t>, </a:t>
            </a:r>
            <a:r>
              <a:rPr lang="en-GB">
                <a:solidFill>
                  <a:srgbClr val="9325A5"/>
                </a:solidFill>
              </a:rPr>
              <a:t>'</a:t>
            </a:r>
            <a:r>
              <a:rPr lang="en-GB">
                <a:solidFill>
                  <a:srgbClr val="9325A5"/>
                </a:solidFill>
              </a:rPr>
              <a:t> '</a:t>
            </a:r>
            <a:r>
              <a:rPr lang="en-GB"/>
              <a:t>, </a:t>
            </a:r>
            <a:r>
              <a:rPr lang="en-GB">
                <a:solidFill>
                  <a:srgbClr val="9325A5"/>
                </a:solidFill>
              </a:rPr>
              <a:t>'o'</a:t>
            </a:r>
            <a:r>
              <a:rPr lang="en-GB"/>
              <a:t>, </a:t>
            </a:r>
            <a:r>
              <a:rPr lang="en-GB">
                <a:solidFill>
                  <a:srgbClr val="9325A5"/>
                </a:solidFill>
              </a:rPr>
              <a:t>'n'</a:t>
            </a:r>
            <a:r>
              <a:rPr lang="en-GB"/>
              <a:t>, </a:t>
            </a:r>
            <a:r>
              <a:rPr lang="en-GB">
                <a:solidFill>
                  <a:srgbClr val="9325A5"/>
                </a:solidFill>
              </a:rPr>
              <a:t>' '</a:t>
            </a:r>
            <a:r>
              <a:rPr lang="en-GB"/>
              <a:t>, </a:t>
            </a:r>
            <a:r>
              <a:rPr lang="en-GB">
                <a:solidFill>
                  <a:srgbClr val="9325A5"/>
                </a:solidFill>
              </a:rPr>
              <a:t>'t'</a:t>
            </a:r>
            <a:r>
              <a:rPr lang="en-GB"/>
              <a:t>, </a:t>
            </a:r>
            <a:r>
              <a:rPr lang="en-GB">
                <a:solidFill>
                  <a:srgbClr val="9325A5"/>
                </a:solidFill>
              </a:rPr>
              <a:t>'h'</a:t>
            </a:r>
            <a:r>
              <a:rPr lang="en-GB"/>
              <a:t>, </a:t>
            </a:r>
            <a:r>
              <a:rPr lang="en-GB">
                <a:solidFill>
                  <a:srgbClr val="9325A5"/>
                </a:solidFill>
              </a:rPr>
              <a:t>'e'</a:t>
            </a:r>
            <a:r>
              <a:rPr lang="en-GB"/>
              <a:t>, </a:t>
            </a:r>
            <a:r>
              <a:rPr lang="en-GB">
                <a:solidFill>
                  <a:srgbClr val="9325A5"/>
                </a:solidFill>
              </a:rPr>
              <a:t>' '</a:t>
            </a:r>
            <a:r>
              <a:rPr lang="en-GB"/>
              <a:t>, </a:t>
            </a:r>
            <a:r>
              <a:rPr lang="en-GB">
                <a:solidFill>
                  <a:srgbClr val="9325A5"/>
                </a:solidFill>
              </a:rPr>
              <a:t>'m'</a:t>
            </a:r>
            <a:r>
              <a:rPr lang="en-GB"/>
              <a:t>, </a:t>
            </a:r>
            <a:r>
              <a:rPr lang="en-GB">
                <a:solidFill>
                  <a:srgbClr val="9325A5"/>
                </a:solidFill>
              </a:rPr>
              <a:t>'a'</a:t>
            </a:r>
            <a:r>
              <a:rPr lang="en-GB"/>
              <a:t>, </a:t>
            </a:r>
            <a:r>
              <a:rPr lang="en-GB">
                <a:solidFill>
                  <a:srgbClr val="9325A5"/>
                </a:solidFill>
              </a:rPr>
              <a:t>'t'</a:t>
            </a:r>
            <a:r>
              <a:rPr lang="en-GB"/>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…maybe not…</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69" name="Google Shape;269;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use BPE tokenization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…instead of whole words or individual characters, we look at subwords…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5" name="Google Shape;275;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41"/>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68" name="Google Shape;68;p15"/>
          <p:cNvPicPr preferRelativeResize="0"/>
          <p:nvPr/>
        </p:nvPicPr>
        <p:blipFill>
          <a:blip r:embed="rId3">
            <a:alphaModFix/>
          </a:blip>
          <a:stretch>
            <a:fillRect/>
          </a:stretch>
        </p:blipFill>
        <p:spPr>
          <a:xfrm>
            <a:off x="237475" y="1228675"/>
            <a:ext cx="3590874" cy="1703050"/>
          </a:xfrm>
          <a:prstGeom prst="rect">
            <a:avLst/>
          </a:prstGeom>
          <a:noFill/>
          <a:ln>
            <a:noFill/>
          </a:ln>
        </p:spPr>
      </p:pic>
      <p:pic>
        <p:nvPicPr>
          <p:cNvPr id="69" name="Google Shape;69;p15"/>
          <p:cNvPicPr preferRelativeResize="0"/>
          <p:nvPr/>
        </p:nvPicPr>
        <p:blipFill>
          <a:blip r:embed="rId4">
            <a:alphaModFix/>
          </a:blip>
          <a:stretch>
            <a:fillRect/>
          </a:stretch>
        </p:blipFill>
        <p:spPr>
          <a:xfrm>
            <a:off x="4131625" y="1161200"/>
            <a:ext cx="4762501" cy="1653375"/>
          </a:xfrm>
          <a:prstGeom prst="rect">
            <a:avLst/>
          </a:prstGeom>
          <a:noFill/>
          <a:ln>
            <a:noFill/>
          </a:ln>
        </p:spPr>
      </p:pic>
      <p:pic>
        <p:nvPicPr>
          <p:cNvPr id="70" name="Google Shape;70;p15"/>
          <p:cNvPicPr preferRelativeResize="0"/>
          <p:nvPr/>
        </p:nvPicPr>
        <p:blipFill>
          <a:blip r:embed="rId5">
            <a:alphaModFix/>
          </a:blip>
          <a:stretch>
            <a:fillRect/>
          </a:stretch>
        </p:blipFill>
        <p:spPr>
          <a:xfrm>
            <a:off x="2420100" y="3066551"/>
            <a:ext cx="3851724" cy="1942100"/>
          </a:xfrm>
          <a:prstGeom prst="rect">
            <a:avLst/>
          </a:prstGeom>
          <a:noFill/>
          <a:ln>
            <a:noFill/>
          </a:ln>
        </p:spPr>
      </p:pic>
      <p:pic>
        <p:nvPicPr>
          <p:cNvPr id="71" name="Google Shape;71;p15"/>
          <p:cNvPicPr preferRelativeResize="0"/>
          <p:nvPr/>
        </p:nvPicPr>
        <p:blipFill>
          <a:blip r:embed="rId6">
            <a:alphaModFix/>
          </a:blip>
          <a:stretch>
            <a:fillRect/>
          </a:stretch>
        </p:blipFill>
        <p:spPr>
          <a:xfrm>
            <a:off x="2470663" y="-57637"/>
            <a:ext cx="3750600" cy="2816200"/>
          </a:xfrm>
          <a:prstGeom prst="rect">
            <a:avLst/>
          </a:prstGeom>
          <a:noFill/>
          <a:ln>
            <a:noFill/>
          </a:ln>
        </p:spPr>
      </p:pic>
      <p:pic>
        <p:nvPicPr>
          <p:cNvPr id="72" name="Google Shape;72;p15"/>
          <p:cNvPicPr preferRelativeResize="0"/>
          <p:nvPr/>
        </p:nvPicPr>
        <p:blipFill>
          <a:blip r:embed="rId7">
            <a:alphaModFix/>
          </a:blip>
          <a:stretch>
            <a:fillRect/>
          </a:stretch>
        </p:blipFill>
        <p:spPr>
          <a:xfrm>
            <a:off x="0" y="2047029"/>
            <a:ext cx="9144001" cy="2359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3" name="Google Shape;283;p42"/>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9" name="Google Shape;289;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3"/>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6" name="Google Shape;296;p4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7" name="Google Shape;297;p44"/>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303" name="Google Shape;303;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most popular tokenizer is called </a:t>
            </a:r>
            <a:r>
              <a:rPr b="1" lang="en-GB">
                <a:latin typeface="Courier New"/>
                <a:ea typeface="Courier New"/>
                <a:cs typeface="Courier New"/>
                <a:sym typeface="Courier New"/>
              </a:rPr>
              <a:t>tiktoken</a:t>
            </a:r>
            <a:endParaRPr b="1">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Its vocabulary contains ~100k tokens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tokenizer is “trained” on a massive text corpus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tokenizer is trained separately from the model</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4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6"/>
          <p:cNvPicPr preferRelativeResize="0"/>
          <p:nvPr/>
        </p:nvPicPr>
        <p:blipFill>
          <a:blip r:embed="rId3">
            <a:alphaModFix/>
          </a:blip>
          <a:stretch>
            <a:fillRect/>
          </a:stretch>
        </p:blipFill>
        <p:spPr>
          <a:xfrm>
            <a:off x="0" y="0"/>
            <a:ext cx="9144002" cy="52251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4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47"/>
          <p:cNvPicPr preferRelativeResize="0"/>
          <p:nvPr/>
        </p:nvPicPr>
        <p:blipFill>
          <a:blip r:embed="rId3">
            <a:alphaModFix/>
          </a:blip>
          <a:stretch>
            <a:fillRect/>
          </a:stretch>
        </p:blipFill>
        <p:spPr>
          <a:xfrm>
            <a:off x="337705" y="0"/>
            <a:ext cx="8468590"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323" name="Google Shape;323;p48"/>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324" name="Google Shape;324;p48"/>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325" name="Google Shape;325;p48"/>
          <p:cNvGraphicFramePr/>
          <p:nvPr/>
        </p:nvGraphicFramePr>
        <p:xfrm>
          <a:off x="327800" y="2199925"/>
          <a:ext cx="3000000" cy="3000000"/>
        </p:xfrm>
        <a:graphic>
          <a:graphicData uri="http://schemas.openxmlformats.org/drawingml/2006/table">
            <a:tbl>
              <a:tblPr>
                <a:noFill/>
                <a:tableStyleId>{A9D36C98-555C-44AB-8CEA-824E7A244E1C}</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326" name="Google Shape;326;p48"/>
          <p:cNvGraphicFramePr/>
          <p:nvPr/>
        </p:nvGraphicFramePr>
        <p:xfrm>
          <a:off x="1580550" y="1803725"/>
          <a:ext cx="3000000" cy="3000000"/>
        </p:xfrm>
        <a:graphic>
          <a:graphicData uri="http://schemas.openxmlformats.org/drawingml/2006/table">
            <a:tbl>
              <a:tblPr>
                <a:noFill/>
                <a:tableStyleId>{A9D36C98-555C-44AB-8CEA-824E7A244E1C}</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327" name="Google Shape;327;p48"/>
          <p:cNvGraphicFramePr/>
          <p:nvPr/>
        </p:nvGraphicFramePr>
        <p:xfrm>
          <a:off x="3121600" y="1803725"/>
          <a:ext cx="3000000" cy="3000000"/>
        </p:xfrm>
        <a:graphic>
          <a:graphicData uri="http://schemas.openxmlformats.org/drawingml/2006/table">
            <a:tbl>
              <a:tblPr>
                <a:noFill/>
                <a:tableStyleId>{A9D36C98-555C-44AB-8CEA-824E7A244E1C}</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28" name="Google Shape;328;p48"/>
          <p:cNvGraphicFramePr/>
          <p:nvPr/>
        </p:nvGraphicFramePr>
        <p:xfrm>
          <a:off x="6889600" y="2190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329" name="Google Shape;329;p48"/>
          <p:cNvGrpSpPr/>
          <p:nvPr/>
        </p:nvGrpSpPr>
        <p:grpSpPr>
          <a:xfrm>
            <a:off x="7828850" y="3550100"/>
            <a:ext cx="64200" cy="469250"/>
            <a:chOff x="9966150" y="4193875"/>
            <a:chExt cx="64200" cy="469250"/>
          </a:xfrm>
        </p:grpSpPr>
        <p:sp>
          <p:nvSpPr>
            <p:cNvPr id="330" name="Google Shape;330;p48"/>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1" name="Google Shape;331;p48"/>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2" name="Google Shape;332;p48"/>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33" name="Google Shape;333;p48"/>
          <p:cNvGraphicFramePr/>
          <p:nvPr/>
        </p:nvGraphicFramePr>
        <p:xfrm>
          <a:off x="6889600" y="4189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334" name="Google Shape;334;p48"/>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p48"/>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6" name="Google Shape;336;p48"/>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7" name="Google Shape;337;p48"/>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8" name="Google Shape;338;p48"/>
          <p:cNvPicPr preferRelativeResize="0"/>
          <p:nvPr/>
        </p:nvPicPr>
        <p:blipFill>
          <a:blip r:embed="rId3">
            <a:alphaModFix/>
          </a:blip>
          <a:stretch>
            <a:fillRect/>
          </a:stretch>
        </p:blipFill>
        <p:spPr>
          <a:xfrm>
            <a:off x="3540275" y="2107419"/>
            <a:ext cx="3843349" cy="2562219"/>
          </a:xfrm>
          <a:prstGeom prst="rect">
            <a:avLst/>
          </a:prstGeom>
          <a:noFill/>
          <a:ln>
            <a:noFill/>
          </a:ln>
        </p:spPr>
      </p:pic>
      <p:sp>
        <p:nvSpPr>
          <p:cNvPr id="339" name="Google Shape;339;p48"/>
          <p:cNvSpPr/>
          <p:nvPr/>
        </p:nvSpPr>
        <p:spPr>
          <a:xfrm>
            <a:off x="222500" y="1730875"/>
            <a:ext cx="3793800" cy="3315300"/>
          </a:xfrm>
          <a:prstGeom prst="rect">
            <a:avLst/>
          </a:prstGeom>
          <a:noFill/>
          <a:ln cap="flat" cmpd="sng" w="28575">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p:nvPr/>
        </p:nvSpPr>
        <p:spPr>
          <a:xfrm>
            <a:off x="4028700" y="1883725"/>
            <a:ext cx="4932300" cy="3009600"/>
          </a:xfrm>
          <a:prstGeom prst="rect">
            <a:avLst/>
          </a:prstGeom>
          <a:noFill/>
          <a:ln cap="flat" cmpd="sng" w="28575">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45" name="Google Shape;345;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346" name="Google Shape;346;p49"/>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347" name="Google Shape;347;p49"/>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348" name="Google Shape;348;p49"/>
          <p:cNvGraphicFramePr/>
          <p:nvPr/>
        </p:nvGraphicFramePr>
        <p:xfrm>
          <a:off x="327800" y="2199925"/>
          <a:ext cx="3000000" cy="3000000"/>
        </p:xfrm>
        <a:graphic>
          <a:graphicData uri="http://schemas.openxmlformats.org/drawingml/2006/table">
            <a:tbl>
              <a:tblPr>
                <a:noFill/>
                <a:tableStyleId>{A9D36C98-555C-44AB-8CEA-824E7A244E1C}</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349" name="Google Shape;349;p49"/>
          <p:cNvGraphicFramePr/>
          <p:nvPr/>
        </p:nvGraphicFramePr>
        <p:xfrm>
          <a:off x="1580550" y="1803725"/>
          <a:ext cx="3000000" cy="3000000"/>
        </p:xfrm>
        <a:graphic>
          <a:graphicData uri="http://schemas.openxmlformats.org/drawingml/2006/table">
            <a:tbl>
              <a:tblPr>
                <a:noFill/>
                <a:tableStyleId>{A9D36C98-555C-44AB-8CEA-824E7A244E1C}</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350" name="Google Shape;350;p49"/>
          <p:cNvGraphicFramePr/>
          <p:nvPr/>
        </p:nvGraphicFramePr>
        <p:xfrm>
          <a:off x="3121600" y="1803725"/>
          <a:ext cx="3000000" cy="3000000"/>
        </p:xfrm>
        <a:graphic>
          <a:graphicData uri="http://schemas.openxmlformats.org/drawingml/2006/table">
            <a:tbl>
              <a:tblPr>
                <a:noFill/>
                <a:tableStyleId>{A9D36C98-555C-44AB-8CEA-824E7A244E1C}</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51" name="Google Shape;351;p49"/>
          <p:cNvGraphicFramePr/>
          <p:nvPr/>
        </p:nvGraphicFramePr>
        <p:xfrm>
          <a:off x="6889600" y="2190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352" name="Google Shape;352;p49"/>
          <p:cNvGrpSpPr/>
          <p:nvPr/>
        </p:nvGrpSpPr>
        <p:grpSpPr>
          <a:xfrm>
            <a:off x="7828850" y="3550100"/>
            <a:ext cx="64200" cy="469250"/>
            <a:chOff x="9966150" y="4193875"/>
            <a:chExt cx="64200" cy="469250"/>
          </a:xfrm>
        </p:grpSpPr>
        <p:sp>
          <p:nvSpPr>
            <p:cNvPr id="353" name="Google Shape;353;p49"/>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4" name="Google Shape;354;p49"/>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5" name="Google Shape;355;p49"/>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56" name="Google Shape;356;p49"/>
          <p:cNvGraphicFramePr/>
          <p:nvPr/>
        </p:nvGraphicFramePr>
        <p:xfrm>
          <a:off x="6889600" y="4189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357" name="Google Shape;357;p49"/>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8" name="Google Shape;358;p49"/>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9" name="Google Shape;359;p49"/>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0" name="Google Shape;360;p49"/>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61" name="Google Shape;361;p49"/>
          <p:cNvPicPr preferRelativeResize="0"/>
          <p:nvPr/>
        </p:nvPicPr>
        <p:blipFill>
          <a:blip r:embed="rId3">
            <a:alphaModFix/>
          </a:blip>
          <a:stretch>
            <a:fillRect/>
          </a:stretch>
        </p:blipFill>
        <p:spPr>
          <a:xfrm>
            <a:off x="3540275" y="2107419"/>
            <a:ext cx="3843349" cy="25622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50"/>
          <p:cNvGraphicFramePr/>
          <p:nvPr/>
        </p:nvGraphicFramePr>
        <p:xfrm>
          <a:off x="311700" y="1193450"/>
          <a:ext cx="3000000" cy="3000000"/>
        </p:xfrm>
        <a:graphic>
          <a:graphicData uri="http://schemas.openxmlformats.org/drawingml/2006/table">
            <a:tbl>
              <a:tblPr>
                <a:noFill/>
                <a:tableStyleId>{A9D36C98-555C-44AB-8CEA-824E7A244E1C}</a:tableStyleId>
              </a:tblPr>
              <a:tblGrid>
                <a:gridCol w="6862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67" name="Google Shape;367;p50"/>
          <p:cNvGraphicFramePr/>
          <p:nvPr/>
        </p:nvGraphicFramePr>
        <p:xfrm>
          <a:off x="1446625" y="1193450"/>
          <a:ext cx="3000000" cy="3000000"/>
        </p:xfrm>
        <a:graphic>
          <a:graphicData uri="http://schemas.openxmlformats.org/drawingml/2006/table">
            <a:tbl>
              <a:tblPr>
                <a:noFill/>
                <a:tableStyleId>{A9D36C98-555C-44AB-8CEA-824E7A244E1C}</a:tableStyleId>
              </a:tblPr>
              <a:tblGrid>
                <a:gridCol w="536125"/>
                <a:gridCol w="536125"/>
              </a:tblGrid>
              <a:tr h="396200">
                <a:tc>
                  <a:txBody>
                    <a:bodyPr/>
                    <a:lstStyle/>
                    <a:p>
                      <a:pPr indent="0" lvl="0" marL="0" rtl="0" algn="l">
                        <a:spcBef>
                          <a:spcPts val="0"/>
                        </a:spcBef>
                        <a:spcAft>
                          <a:spcPts val="0"/>
                        </a:spcAft>
                        <a:buNone/>
                      </a:pPr>
                      <a:r>
                        <a:rPr i="1" lang="en-GB"/>
                        <a:t>w</a:t>
                      </a:r>
                      <a:r>
                        <a:rPr baseline="-25000" i="1" lang="en-GB"/>
                        <a:t>1,1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1,2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2,1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2,2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3,1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3,2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4,1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4,2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5,1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5,2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6,1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6,</a:t>
                      </a:r>
                      <a:r>
                        <a:rPr baseline="-25000" i="1" lang="en-GB"/>
                        <a:t>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7,1</a:t>
                      </a:r>
                      <a:endParaRPr baseline="-25000" i="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i="1" lang="en-GB"/>
                        <a:t>w</a:t>
                      </a:r>
                      <a:r>
                        <a:rPr baseline="-25000" i="1" lang="en-GB"/>
                        <a:t>7,2</a:t>
                      </a:r>
                      <a:endParaRPr baseline="-25000"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8</a:t>
                      </a:r>
                      <a:r>
                        <a:rPr baseline="-25000" i="1" lang="en-GB"/>
                        <a:t>,1</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i="1" lang="en-GB"/>
                        <a:t>w</a:t>
                      </a:r>
                      <a:r>
                        <a:rPr baseline="-25000" i="1" lang="en-GB"/>
                        <a:t>8,</a:t>
                      </a:r>
                      <a:r>
                        <a:rPr baseline="-25000" i="1" lang="en-GB"/>
                        <a:t>2</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368" name="Google Shape;368;p50"/>
          <p:cNvGrpSpPr/>
          <p:nvPr/>
        </p:nvGrpSpPr>
        <p:grpSpPr>
          <a:xfrm rot="5400000">
            <a:off x="2821200" y="2543625"/>
            <a:ext cx="64200" cy="469250"/>
            <a:chOff x="9966150" y="4193875"/>
            <a:chExt cx="64200" cy="469250"/>
          </a:xfrm>
        </p:grpSpPr>
        <p:sp>
          <p:nvSpPr>
            <p:cNvPr id="369" name="Google Shape;369;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0" name="Google Shape;370;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 name="Google Shape;371;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72" name="Google Shape;372;p50"/>
          <p:cNvGraphicFramePr/>
          <p:nvPr/>
        </p:nvGraphicFramePr>
        <p:xfrm>
          <a:off x="3205313" y="1193450"/>
          <a:ext cx="3000000" cy="3000000"/>
        </p:xfrm>
        <a:graphic>
          <a:graphicData uri="http://schemas.openxmlformats.org/drawingml/2006/table">
            <a:tbl>
              <a:tblPr>
                <a:noFill/>
                <a:tableStyleId>{A9D36C98-555C-44AB-8CEA-824E7A244E1C}</a:tableStyleId>
              </a:tblPr>
              <a:tblGrid>
                <a:gridCol w="603300"/>
              </a:tblGrid>
              <a:tr h="396200">
                <a:tc>
                  <a:txBody>
                    <a:bodyPr/>
                    <a:lstStyle/>
                    <a:p>
                      <a:pPr indent="0" lvl="0" marL="0" rtl="0" algn="l">
                        <a:spcBef>
                          <a:spcPts val="0"/>
                        </a:spcBef>
                        <a:spcAft>
                          <a:spcPts val="0"/>
                        </a:spcAft>
                        <a:buNone/>
                      </a:pPr>
                      <a:r>
                        <a:rPr i="1" lang="en-GB"/>
                        <a:t>w</a:t>
                      </a:r>
                      <a:r>
                        <a:rPr baseline="-25000" i="1" lang="en-GB"/>
                        <a:t>1,768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2,768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3,768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4,768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5,768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6,768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7,768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8,768</a:t>
                      </a:r>
                      <a:endParaRPr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73" name="Google Shape;373;p50"/>
          <p:cNvSpPr/>
          <p:nvPr/>
        </p:nvSpPr>
        <p:spPr>
          <a:xfrm>
            <a:off x="1054756" y="2610550"/>
            <a:ext cx="335100" cy="3354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74" name="Google Shape;374;p50"/>
          <p:cNvSpPr/>
          <p:nvPr/>
        </p:nvSpPr>
        <p:spPr>
          <a:xfrm>
            <a:off x="3845038" y="2610550"/>
            <a:ext cx="411000" cy="335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aphicFrame>
        <p:nvGraphicFramePr>
          <p:cNvPr id="375" name="Google Shape;375;p50"/>
          <p:cNvGraphicFramePr/>
          <p:nvPr/>
        </p:nvGraphicFramePr>
        <p:xfrm>
          <a:off x="4290175" y="1193450"/>
          <a:ext cx="3000000" cy="3000000"/>
        </p:xfrm>
        <a:graphic>
          <a:graphicData uri="http://schemas.openxmlformats.org/drawingml/2006/table">
            <a:tbl>
              <a:tblPr>
                <a:noFill/>
                <a:tableStyleId>{A9D36C98-555C-44AB-8CEA-824E7A244E1C}</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0.167</a:t>
                      </a:r>
                      <a:endParaRPr sz="1100"/>
                    </a:p>
                  </a:txBody>
                  <a:tcPr marT="91425" marB="91425" marR="91425" marL="91425"/>
                </a:tc>
                <a:tc>
                  <a:txBody>
                    <a:bodyPr/>
                    <a:lstStyle/>
                    <a:p>
                      <a:pPr indent="0" lvl="0" marL="0" rtl="0" algn="l">
                        <a:spcBef>
                          <a:spcPts val="0"/>
                        </a:spcBef>
                        <a:spcAft>
                          <a:spcPts val="0"/>
                        </a:spcAft>
                        <a:buNone/>
                      </a:pPr>
                      <a:r>
                        <a:rPr lang="en-GB" sz="1100"/>
                        <a:t>0.896</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0.671</a:t>
                      </a:r>
                      <a:endParaRPr sz="1100"/>
                    </a:p>
                  </a:txBody>
                  <a:tcPr marT="91425" marB="91425" marR="91425" marL="91425"/>
                </a:tc>
              </a:tr>
            </a:tbl>
          </a:graphicData>
        </a:graphic>
      </p:graphicFrame>
      <p:grpSp>
        <p:nvGrpSpPr>
          <p:cNvPr id="376" name="Google Shape;376;p50"/>
          <p:cNvGrpSpPr/>
          <p:nvPr/>
        </p:nvGrpSpPr>
        <p:grpSpPr>
          <a:xfrm rot="5400000">
            <a:off x="5680775" y="1156925"/>
            <a:ext cx="64200" cy="469250"/>
            <a:chOff x="9966150" y="4193875"/>
            <a:chExt cx="64200" cy="469250"/>
          </a:xfrm>
        </p:grpSpPr>
        <p:sp>
          <p:nvSpPr>
            <p:cNvPr id="377" name="Google Shape;377;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8" name="Google Shape;378;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9" name="Google Shape;379;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80" name="Google Shape;380;p50"/>
          <p:cNvGraphicFramePr/>
          <p:nvPr/>
        </p:nvGraphicFramePr>
        <p:xfrm>
          <a:off x="4290175" y="1589613"/>
          <a:ext cx="3000000" cy="3000000"/>
        </p:xfrm>
        <a:graphic>
          <a:graphicData uri="http://schemas.openxmlformats.org/drawingml/2006/table">
            <a:tbl>
              <a:tblPr>
                <a:noFill/>
                <a:tableStyleId>{A9D36C98-555C-44AB-8CEA-824E7A244E1C}</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0.108</a:t>
                      </a:r>
                      <a:endParaRPr sz="1100"/>
                    </a:p>
                  </a:txBody>
                  <a:tcPr marT="91425" marB="91425" marR="91425" marL="91425"/>
                </a:tc>
                <a:tc>
                  <a:txBody>
                    <a:bodyPr/>
                    <a:lstStyle/>
                    <a:p>
                      <a:pPr indent="0" lvl="0" marL="0" rtl="0" algn="l">
                        <a:spcBef>
                          <a:spcPts val="0"/>
                        </a:spcBef>
                        <a:spcAft>
                          <a:spcPts val="0"/>
                        </a:spcAft>
                        <a:buNone/>
                      </a:pPr>
                      <a:r>
                        <a:rPr lang="en-GB" sz="1100"/>
                        <a:t>-0.111</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0.002</a:t>
                      </a:r>
                      <a:endParaRPr sz="1100"/>
                    </a:p>
                  </a:txBody>
                  <a:tcPr marT="91425" marB="91425" marR="91425" marL="91425"/>
                </a:tc>
              </a:tr>
            </a:tbl>
          </a:graphicData>
        </a:graphic>
      </p:graphicFrame>
      <p:graphicFrame>
        <p:nvGraphicFramePr>
          <p:cNvPr id="381" name="Google Shape;381;p50"/>
          <p:cNvGraphicFramePr/>
          <p:nvPr/>
        </p:nvGraphicFramePr>
        <p:xfrm>
          <a:off x="4290175" y="3966875"/>
          <a:ext cx="3000000" cy="3000000"/>
        </p:xfrm>
        <a:graphic>
          <a:graphicData uri="http://schemas.openxmlformats.org/drawingml/2006/table">
            <a:tbl>
              <a:tblPr>
                <a:noFill/>
                <a:tableStyleId>{A9D36C98-555C-44AB-8CEA-824E7A244E1C}</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0.011</a:t>
                      </a:r>
                      <a:endParaRPr sz="1100"/>
                    </a:p>
                  </a:txBody>
                  <a:tcPr marT="91425" marB="91425" marR="91425" marL="91425"/>
                </a:tc>
                <a:tc>
                  <a:txBody>
                    <a:bodyPr/>
                    <a:lstStyle/>
                    <a:p>
                      <a:pPr indent="0" lvl="0" marL="0" rtl="0" algn="l">
                        <a:spcBef>
                          <a:spcPts val="0"/>
                        </a:spcBef>
                        <a:spcAft>
                          <a:spcPts val="0"/>
                        </a:spcAft>
                        <a:buNone/>
                      </a:pPr>
                      <a:r>
                        <a:rPr lang="en-GB" sz="1100"/>
                        <a:t>0.991</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0.023</a:t>
                      </a:r>
                      <a:endParaRPr sz="1100"/>
                    </a:p>
                  </a:txBody>
                  <a:tcPr marT="91425" marB="91425" marR="91425" marL="91425"/>
                </a:tc>
              </a:tr>
            </a:tbl>
          </a:graphicData>
        </a:graphic>
      </p:graphicFrame>
      <p:grpSp>
        <p:nvGrpSpPr>
          <p:cNvPr id="382" name="Google Shape;382;p50"/>
          <p:cNvGrpSpPr/>
          <p:nvPr/>
        </p:nvGrpSpPr>
        <p:grpSpPr>
          <a:xfrm>
            <a:off x="5391563" y="2741725"/>
            <a:ext cx="64200" cy="469250"/>
            <a:chOff x="9966150" y="4193875"/>
            <a:chExt cx="64200" cy="469250"/>
          </a:xfrm>
        </p:grpSpPr>
        <p:sp>
          <p:nvSpPr>
            <p:cNvPr id="383" name="Google Shape;383;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4" name="Google Shape;384;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5" name="Google Shape;385;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86" name="Google Shape;386;p50"/>
          <p:cNvSpPr txBox="1"/>
          <p:nvPr/>
        </p:nvSpPr>
        <p:spPr>
          <a:xfrm>
            <a:off x="5123175" y="731775"/>
            <a:ext cx="60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768</a:t>
            </a:r>
            <a:endParaRPr sz="1800">
              <a:solidFill>
                <a:schemeClr val="dk2"/>
              </a:solidFill>
              <a:latin typeface="Source Code Pro"/>
              <a:ea typeface="Source Code Pro"/>
              <a:cs typeface="Source Code Pro"/>
              <a:sym typeface="Source Code Pro"/>
            </a:endParaRPr>
          </a:p>
        </p:txBody>
      </p:sp>
      <p:cxnSp>
        <p:nvCxnSpPr>
          <p:cNvPr id="387" name="Google Shape;387;p50"/>
          <p:cNvCxnSpPr>
            <a:stCxn id="386" idx="1"/>
          </p:cNvCxnSpPr>
          <p:nvPr/>
        </p:nvCxnSpPr>
        <p:spPr>
          <a:xfrm rot="10800000">
            <a:off x="4291275" y="962325"/>
            <a:ext cx="831900" cy="300"/>
          </a:xfrm>
          <a:prstGeom prst="straightConnector1">
            <a:avLst/>
          </a:prstGeom>
          <a:noFill/>
          <a:ln cap="flat" cmpd="sng" w="9525">
            <a:solidFill>
              <a:schemeClr val="dk2"/>
            </a:solidFill>
            <a:prstDash val="solid"/>
            <a:round/>
            <a:headEnd len="med" w="med" type="none"/>
            <a:tailEnd len="med" w="med" type="diamond"/>
          </a:ln>
        </p:spPr>
      </p:cxnSp>
      <p:cxnSp>
        <p:nvCxnSpPr>
          <p:cNvPr id="388" name="Google Shape;388;p50"/>
          <p:cNvCxnSpPr>
            <a:endCxn id="386" idx="3"/>
          </p:cNvCxnSpPr>
          <p:nvPr/>
        </p:nvCxnSpPr>
        <p:spPr>
          <a:xfrm rot="10800000">
            <a:off x="5726475" y="962625"/>
            <a:ext cx="831900" cy="300"/>
          </a:xfrm>
          <a:prstGeom prst="straightConnector1">
            <a:avLst/>
          </a:prstGeom>
          <a:noFill/>
          <a:ln cap="flat" cmpd="sng" w="9525">
            <a:solidFill>
              <a:schemeClr val="dk2"/>
            </a:solidFill>
            <a:prstDash val="solid"/>
            <a:round/>
            <a:headEnd len="med" w="med" type="diamond"/>
            <a:tailEnd len="med" w="med" type="none"/>
          </a:ln>
        </p:spPr>
      </p:cxnSp>
      <p:grpSp>
        <p:nvGrpSpPr>
          <p:cNvPr id="389" name="Google Shape;389;p50"/>
          <p:cNvGrpSpPr/>
          <p:nvPr/>
        </p:nvGrpSpPr>
        <p:grpSpPr>
          <a:xfrm rot="5400000">
            <a:off x="5680775" y="1553100"/>
            <a:ext cx="64200" cy="469250"/>
            <a:chOff x="9966150" y="4193875"/>
            <a:chExt cx="64200" cy="469250"/>
          </a:xfrm>
        </p:grpSpPr>
        <p:sp>
          <p:nvSpPr>
            <p:cNvPr id="390" name="Google Shape;390;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1" name="Google Shape;391;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2" name="Google Shape;392;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393" name="Google Shape;393;p50"/>
          <p:cNvGrpSpPr/>
          <p:nvPr/>
        </p:nvGrpSpPr>
        <p:grpSpPr>
          <a:xfrm rot="5400000">
            <a:off x="5680775" y="3930350"/>
            <a:ext cx="64200" cy="469250"/>
            <a:chOff x="9966150" y="4193875"/>
            <a:chExt cx="64200" cy="469250"/>
          </a:xfrm>
        </p:grpSpPr>
        <p:sp>
          <p:nvSpPr>
            <p:cNvPr id="394" name="Google Shape;394;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5" name="Google Shape;395;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6" name="Google Shape;396;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cxnSp>
        <p:nvCxnSpPr>
          <p:cNvPr id="397" name="Google Shape;397;p50"/>
          <p:cNvCxnSpPr/>
          <p:nvPr/>
        </p:nvCxnSpPr>
        <p:spPr>
          <a:xfrm rot="10800000">
            <a:off x="6719038" y="1193450"/>
            <a:ext cx="0" cy="1431300"/>
          </a:xfrm>
          <a:prstGeom prst="straightConnector1">
            <a:avLst/>
          </a:prstGeom>
          <a:noFill/>
          <a:ln cap="flat" cmpd="sng" w="9525">
            <a:solidFill>
              <a:schemeClr val="dk2"/>
            </a:solidFill>
            <a:prstDash val="solid"/>
            <a:round/>
            <a:headEnd len="med" w="med" type="none"/>
            <a:tailEnd len="med" w="med" type="diamond"/>
          </a:ln>
        </p:spPr>
      </p:cxnSp>
      <p:sp>
        <p:nvSpPr>
          <p:cNvPr id="398" name="Google Shape;398;p50"/>
          <p:cNvSpPr txBox="1"/>
          <p:nvPr/>
        </p:nvSpPr>
        <p:spPr>
          <a:xfrm>
            <a:off x="6548388" y="2571750"/>
            <a:ext cx="2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8</a:t>
            </a:r>
            <a:endParaRPr sz="1800">
              <a:solidFill>
                <a:schemeClr val="dk2"/>
              </a:solidFill>
              <a:latin typeface="Source Code Pro"/>
              <a:ea typeface="Source Code Pro"/>
              <a:cs typeface="Source Code Pro"/>
              <a:sym typeface="Source Code Pro"/>
            </a:endParaRPr>
          </a:p>
        </p:txBody>
      </p:sp>
      <p:cxnSp>
        <p:nvCxnSpPr>
          <p:cNvPr id="399" name="Google Shape;399;p50"/>
          <p:cNvCxnSpPr/>
          <p:nvPr/>
        </p:nvCxnSpPr>
        <p:spPr>
          <a:xfrm>
            <a:off x="6722313" y="3033450"/>
            <a:ext cx="0" cy="1353900"/>
          </a:xfrm>
          <a:prstGeom prst="straightConnector1">
            <a:avLst/>
          </a:prstGeom>
          <a:noFill/>
          <a:ln cap="flat" cmpd="sng" w="9525">
            <a:solidFill>
              <a:schemeClr val="dk2"/>
            </a:solidFill>
            <a:prstDash val="solid"/>
            <a:round/>
            <a:headEnd len="med" w="med" type="none"/>
            <a:tailEnd len="med" w="med" type="diamond"/>
          </a:ln>
        </p:spPr>
      </p:cxnSp>
      <p:graphicFrame>
        <p:nvGraphicFramePr>
          <p:cNvPr id="400" name="Google Shape;400;p50"/>
          <p:cNvGraphicFramePr/>
          <p:nvPr/>
        </p:nvGraphicFramePr>
        <p:xfrm>
          <a:off x="7352913" y="1193413"/>
          <a:ext cx="3000000" cy="3000000"/>
        </p:xfrm>
        <a:graphic>
          <a:graphicData uri="http://schemas.openxmlformats.org/drawingml/2006/table">
            <a:tbl>
              <a:tblPr>
                <a:noFill/>
                <a:tableStyleId>{A9D36C98-555C-44AB-8CEA-824E7A244E1C}</a:tableStyleId>
              </a:tblPr>
              <a:tblGrid>
                <a:gridCol w="589275"/>
                <a:gridCol w="589275"/>
              </a:tblGrid>
              <a:tr h="381000">
                <a:tc>
                  <a:txBody>
                    <a:bodyPr/>
                    <a:lstStyle/>
                    <a:p>
                      <a:pPr indent="0" lvl="0" marL="0" rtl="0" algn="ctr">
                        <a:spcBef>
                          <a:spcPts val="0"/>
                        </a:spcBef>
                        <a:spcAft>
                          <a:spcPts val="0"/>
                        </a:spcAft>
                        <a:buNone/>
                      </a:pPr>
                      <a:r>
                        <a:rPr lang="en-GB"/>
                        <a:t>0.19</a:t>
                      </a:r>
                      <a:endParaRPr/>
                    </a:p>
                  </a:txBody>
                  <a:tcPr marT="91425" marB="91425" marR="91425" marL="91425"/>
                </a:tc>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0.14</a:t>
                      </a:r>
                      <a:endParaRPr/>
                    </a:p>
                  </a:txBody>
                  <a:tcPr marT="91425" marB="91425" marR="91425" marL="91425"/>
                </a:tc>
                <a:tc>
                  <a:txBody>
                    <a:bodyPr/>
                    <a:lstStyle/>
                    <a:p>
                      <a:pPr indent="0" lvl="0" marL="0" rtl="0" algn="ctr">
                        <a:spcBef>
                          <a:spcPts val="0"/>
                        </a:spcBef>
                        <a:spcAft>
                          <a:spcPts val="0"/>
                        </a:spcAft>
                        <a:buNone/>
                      </a:pPr>
                      <a:r>
                        <a:rPr lang="en-GB"/>
                        <a:t>‘was’</a:t>
                      </a:r>
                      <a:endParaRPr/>
                    </a:p>
                  </a:txBody>
                  <a:tcPr marT="91425" marB="91425" marR="91425" marL="91425"/>
                </a:tc>
              </a:tr>
              <a:tr h="381000">
                <a:tc>
                  <a:txBody>
                    <a:bodyPr/>
                    <a:lstStyle/>
                    <a:p>
                      <a:pPr indent="0" lvl="0" marL="0" rtl="0" algn="ctr">
                        <a:spcBef>
                          <a:spcPts val="0"/>
                        </a:spcBef>
                        <a:spcAft>
                          <a:spcPts val="0"/>
                        </a:spcAft>
                        <a:buNone/>
                      </a:pPr>
                      <a:r>
                        <a:rPr lang="en-GB"/>
                        <a:t>0.07</a:t>
                      </a:r>
                      <a:endParaRPr/>
                    </a:p>
                  </a:txBody>
                  <a:tcPr marT="91425" marB="91425" marR="91425" marL="91425"/>
                </a:tc>
                <a:tc>
                  <a:txBody>
                    <a:bodyPr/>
                    <a:lstStyle/>
                    <a:p>
                      <a:pPr indent="0" lvl="0" marL="0" rtl="0" algn="ctr">
                        <a:spcBef>
                          <a:spcPts val="0"/>
                        </a:spcBef>
                        <a:spcAft>
                          <a:spcPts val="0"/>
                        </a:spcAft>
                        <a:buNone/>
                      </a:pPr>
                      <a:r>
                        <a:rPr lang="en-GB"/>
                        <a:t>‘lay’</a:t>
                      </a:r>
                      <a:endParaRPr/>
                    </a:p>
                  </a:txBody>
                  <a:tcPr marT="91425" marB="91425" marR="91425" marL="91425"/>
                </a:tc>
              </a:tr>
            </a:tbl>
          </a:graphicData>
        </a:graphic>
      </p:graphicFrame>
      <p:grpSp>
        <p:nvGrpSpPr>
          <p:cNvPr id="401" name="Google Shape;401;p50"/>
          <p:cNvGrpSpPr/>
          <p:nvPr/>
        </p:nvGrpSpPr>
        <p:grpSpPr>
          <a:xfrm>
            <a:off x="7910100" y="2939813"/>
            <a:ext cx="64200" cy="469250"/>
            <a:chOff x="9966150" y="4193875"/>
            <a:chExt cx="64200" cy="469250"/>
          </a:xfrm>
        </p:grpSpPr>
        <p:sp>
          <p:nvSpPr>
            <p:cNvPr id="402" name="Google Shape;402;p5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3" name="Google Shape;403;p5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p5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405" name="Google Shape;405;p50"/>
          <p:cNvGraphicFramePr/>
          <p:nvPr/>
        </p:nvGraphicFramePr>
        <p:xfrm>
          <a:off x="7352925" y="3966863"/>
          <a:ext cx="3000000" cy="3000000"/>
        </p:xfrm>
        <a:graphic>
          <a:graphicData uri="http://schemas.openxmlformats.org/drawingml/2006/table">
            <a:tbl>
              <a:tblPr>
                <a:noFill/>
                <a:tableStyleId>{A9D36C98-555C-44AB-8CEA-824E7A244E1C}</a:tableStyleId>
              </a:tblPr>
              <a:tblGrid>
                <a:gridCol w="589275"/>
                <a:gridCol w="589275"/>
              </a:tblGrid>
              <a:tr h="381000">
                <a:tc>
                  <a:txBody>
                    <a:bodyPr/>
                    <a:lstStyle/>
                    <a:p>
                      <a:pPr indent="0" lvl="0" marL="0" rtl="0" algn="ctr">
                        <a:spcBef>
                          <a:spcPts val="0"/>
                        </a:spcBef>
                        <a:spcAft>
                          <a:spcPts val="0"/>
                        </a:spcAft>
                        <a:buNone/>
                      </a:pPr>
                      <a:r>
                        <a:rPr lang="en-GB"/>
                        <a:t>0.01</a:t>
                      </a:r>
                      <a:endParaRPr/>
                    </a:p>
                  </a:txBody>
                  <a:tcPr marT="91425" marB="91425" marR="91425" marL="91425"/>
                </a:tc>
                <a:tc>
                  <a:txBody>
                    <a:bodyPr/>
                    <a:lstStyle/>
                    <a:p>
                      <a:pPr indent="0" lvl="0" marL="0" rtl="0" algn="ctr">
                        <a:spcBef>
                          <a:spcPts val="0"/>
                        </a:spcBef>
                        <a:spcAft>
                          <a:spcPts val="0"/>
                        </a:spcAft>
                        <a:buNone/>
                      </a:pPr>
                      <a:r>
                        <a:rPr lang="en-GB"/>
                        <a:t>‘dog’</a:t>
                      </a:r>
                      <a:endParaRPr/>
                    </a:p>
                  </a:txBody>
                  <a:tcPr marT="91425" marB="91425" marR="91425" marL="91425"/>
                </a:tc>
              </a:tr>
            </a:tbl>
          </a:graphicData>
        </a:graphic>
      </p:graphicFrame>
      <p:cxnSp>
        <p:nvCxnSpPr>
          <p:cNvPr id="406" name="Google Shape;406;p50"/>
          <p:cNvCxnSpPr/>
          <p:nvPr/>
        </p:nvCxnSpPr>
        <p:spPr>
          <a:xfrm flipH="1" rot="10800000">
            <a:off x="8832300" y="1191138"/>
            <a:ext cx="6900" cy="1333200"/>
          </a:xfrm>
          <a:prstGeom prst="straightConnector1">
            <a:avLst/>
          </a:prstGeom>
          <a:noFill/>
          <a:ln cap="flat" cmpd="sng" w="9525">
            <a:solidFill>
              <a:schemeClr val="dk2"/>
            </a:solidFill>
            <a:prstDash val="solid"/>
            <a:round/>
            <a:headEnd len="med" w="med" type="none"/>
            <a:tailEnd len="med" w="med" type="diamond"/>
          </a:ln>
        </p:spPr>
      </p:cxnSp>
      <p:sp>
        <p:nvSpPr>
          <p:cNvPr id="407" name="Google Shape;407;p50"/>
          <p:cNvSpPr txBox="1"/>
          <p:nvPr/>
        </p:nvSpPr>
        <p:spPr>
          <a:xfrm>
            <a:off x="8532575" y="2618550"/>
            <a:ext cx="10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5</a:t>
            </a:r>
            <a:r>
              <a:rPr lang="en-GB" sz="1800">
                <a:solidFill>
                  <a:schemeClr val="dk2"/>
                </a:solidFill>
                <a:latin typeface="Source Code Pro"/>
                <a:ea typeface="Source Code Pro"/>
                <a:cs typeface="Source Code Pro"/>
                <a:sym typeface="Source Code Pro"/>
              </a:rPr>
              <a:t>0k</a:t>
            </a:r>
            <a:endParaRPr sz="1800">
              <a:solidFill>
                <a:schemeClr val="dk2"/>
              </a:solidFill>
              <a:latin typeface="Source Code Pro"/>
              <a:ea typeface="Source Code Pro"/>
              <a:cs typeface="Source Code Pro"/>
              <a:sym typeface="Source Code Pro"/>
            </a:endParaRPr>
          </a:p>
        </p:txBody>
      </p:sp>
      <p:cxnSp>
        <p:nvCxnSpPr>
          <p:cNvPr id="408" name="Google Shape;408;p50"/>
          <p:cNvCxnSpPr/>
          <p:nvPr/>
        </p:nvCxnSpPr>
        <p:spPr>
          <a:xfrm flipH="1">
            <a:off x="8832450" y="3174450"/>
            <a:ext cx="6600" cy="1184700"/>
          </a:xfrm>
          <a:prstGeom prst="straightConnector1">
            <a:avLst/>
          </a:prstGeom>
          <a:noFill/>
          <a:ln cap="flat" cmpd="sng" w="9525">
            <a:solidFill>
              <a:schemeClr val="dk2"/>
            </a:solidFill>
            <a:prstDash val="solid"/>
            <a:round/>
            <a:headEnd len="med" w="med" type="none"/>
            <a:tailEnd len="med" w="med" type="diamond"/>
          </a:ln>
        </p:spPr>
      </p:cxnSp>
      <p:sp>
        <p:nvSpPr>
          <p:cNvPr id="409" name="Google Shape;409;p50"/>
          <p:cNvSpPr/>
          <p:nvPr/>
        </p:nvSpPr>
        <p:spPr>
          <a:xfrm>
            <a:off x="311575" y="1193500"/>
            <a:ext cx="6864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10" name="Google Shape;410;p50"/>
          <p:cNvSpPr/>
          <p:nvPr/>
        </p:nvSpPr>
        <p:spPr>
          <a:xfrm>
            <a:off x="1446625" y="1193500"/>
            <a:ext cx="23619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11" name="Google Shape;411;p50"/>
          <p:cNvSpPr/>
          <p:nvPr/>
        </p:nvSpPr>
        <p:spPr>
          <a:xfrm>
            <a:off x="4292475" y="1193500"/>
            <a:ext cx="22647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12" name="Google Shape;412;p50"/>
          <p:cNvSpPr/>
          <p:nvPr/>
        </p:nvSpPr>
        <p:spPr>
          <a:xfrm>
            <a:off x="7352850" y="1193500"/>
            <a:ext cx="11787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13" name="Google Shape;413;p50"/>
          <p:cNvSpPr/>
          <p:nvPr/>
        </p:nvSpPr>
        <p:spPr>
          <a:xfrm>
            <a:off x="6924813" y="2580100"/>
            <a:ext cx="335100" cy="39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It’s a little more complicated…</a:t>
            </a:r>
            <a:endParaRPr/>
          </a:p>
        </p:txBody>
      </p:sp>
      <p:sp>
        <p:nvSpPr>
          <p:cNvPr id="419" name="Google Shape;419;p5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51"/>
          <p:cNvPicPr preferRelativeResize="0"/>
          <p:nvPr/>
        </p:nvPicPr>
        <p:blipFill>
          <a:blip r:embed="rId3">
            <a:alphaModFix/>
          </a:blip>
          <a:stretch>
            <a:fillRect/>
          </a:stretch>
        </p:blipFill>
        <p:spPr>
          <a:xfrm>
            <a:off x="0" y="1147898"/>
            <a:ext cx="9143999" cy="39956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78" name="Google Shape;78;p16"/>
          <p:cNvPicPr preferRelativeResize="0"/>
          <p:nvPr/>
        </p:nvPicPr>
        <p:blipFill>
          <a:blip r:embed="rId3">
            <a:alphaModFix/>
          </a:blip>
          <a:stretch>
            <a:fillRect/>
          </a:stretch>
        </p:blipFill>
        <p:spPr>
          <a:xfrm>
            <a:off x="249025" y="1413400"/>
            <a:ext cx="4179725" cy="2612325"/>
          </a:xfrm>
          <a:prstGeom prst="rect">
            <a:avLst/>
          </a:prstGeom>
          <a:noFill/>
          <a:ln>
            <a:noFill/>
          </a:ln>
        </p:spPr>
      </p:pic>
      <p:pic>
        <p:nvPicPr>
          <p:cNvPr id="79" name="Google Shape;79;p16"/>
          <p:cNvPicPr preferRelativeResize="0"/>
          <p:nvPr/>
        </p:nvPicPr>
        <p:blipFill>
          <a:blip r:embed="rId4">
            <a:alphaModFix/>
          </a:blip>
          <a:stretch>
            <a:fillRect/>
          </a:stretch>
        </p:blipFill>
        <p:spPr>
          <a:xfrm>
            <a:off x="4631275" y="1246250"/>
            <a:ext cx="4347775" cy="2946636"/>
          </a:xfrm>
          <a:prstGeom prst="rect">
            <a:avLst/>
          </a:prstGeom>
          <a:noFill/>
          <a:ln>
            <a:noFill/>
          </a:ln>
        </p:spPr>
      </p:pic>
      <p:sp>
        <p:nvSpPr>
          <p:cNvPr id="80" name="Google Shape;80;p16"/>
          <p:cNvSpPr txBox="1"/>
          <p:nvPr/>
        </p:nvSpPr>
        <p:spPr>
          <a:xfrm>
            <a:off x="1517938" y="4192875"/>
            <a:ext cx="16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Rule-based</a:t>
            </a:r>
            <a:endParaRPr sz="1800">
              <a:solidFill>
                <a:schemeClr val="dk2"/>
              </a:solidFill>
              <a:latin typeface="Source Code Pro"/>
              <a:ea typeface="Source Code Pro"/>
              <a:cs typeface="Source Code Pro"/>
              <a:sym typeface="Source Code Pro"/>
            </a:endParaRPr>
          </a:p>
        </p:txBody>
      </p:sp>
      <p:sp>
        <p:nvSpPr>
          <p:cNvPr id="81" name="Google Shape;81;p16"/>
          <p:cNvSpPr txBox="1"/>
          <p:nvPr/>
        </p:nvSpPr>
        <p:spPr>
          <a:xfrm>
            <a:off x="5984200" y="4192875"/>
            <a:ext cx="16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Data</a:t>
            </a:r>
            <a:r>
              <a:rPr lang="en-GB" sz="1800">
                <a:solidFill>
                  <a:schemeClr val="dk2"/>
                </a:solidFill>
                <a:latin typeface="Source Code Pro"/>
                <a:ea typeface="Source Code Pro"/>
                <a:cs typeface="Source Code Pro"/>
                <a:sym typeface="Source Code Pro"/>
              </a:rPr>
              <a:t>-based</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a:blip r:embed="rId3">
            <a:alphaModFix/>
          </a:blip>
          <a:stretch>
            <a:fillRect/>
          </a:stretch>
        </p:blipFill>
        <p:spPr>
          <a:xfrm>
            <a:off x="0" y="638175"/>
            <a:ext cx="9144000" cy="386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It’s a little more complicated…</a:t>
            </a:r>
            <a:endParaRPr/>
          </a:p>
        </p:txBody>
      </p:sp>
      <p:sp>
        <p:nvSpPr>
          <p:cNvPr id="431" name="Google Shape;431;p5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2" name="Google Shape;432;p53"/>
          <p:cNvPicPr preferRelativeResize="0"/>
          <p:nvPr/>
        </p:nvPicPr>
        <p:blipFill>
          <a:blip r:embed="rId3">
            <a:alphaModFix/>
          </a:blip>
          <a:stretch>
            <a:fillRect/>
          </a:stretch>
        </p:blipFill>
        <p:spPr>
          <a:xfrm>
            <a:off x="0" y="1147898"/>
            <a:ext cx="9143999" cy="39956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4"/>
          <p:cNvPicPr preferRelativeResize="0"/>
          <p:nvPr/>
        </p:nvPicPr>
        <p:blipFill>
          <a:blip r:embed="rId3">
            <a:alphaModFix/>
          </a:blip>
          <a:stretch>
            <a:fillRect/>
          </a:stretch>
        </p:blipFill>
        <p:spPr>
          <a:xfrm>
            <a:off x="0" y="630670"/>
            <a:ext cx="9144001" cy="38821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5"/>
          <p:cNvPicPr preferRelativeResize="0"/>
          <p:nvPr/>
        </p:nvPicPr>
        <p:blipFill>
          <a:blip r:embed="rId3">
            <a:alphaModFix/>
          </a:blip>
          <a:stretch>
            <a:fillRect/>
          </a:stretch>
        </p:blipFill>
        <p:spPr>
          <a:xfrm>
            <a:off x="0" y="0"/>
            <a:ext cx="9143998" cy="50493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8" name="Google Shape;448;p5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56"/>
          <p:cNvPicPr preferRelativeResize="0"/>
          <p:nvPr/>
        </p:nvPicPr>
        <p:blipFill>
          <a:blip r:embed="rId3">
            <a:alphaModFix/>
          </a:blip>
          <a:stretch>
            <a:fillRect/>
          </a:stretch>
        </p:blipFill>
        <p:spPr>
          <a:xfrm>
            <a:off x="0" y="0"/>
            <a:ext cx="9611249"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p:nvPr/>
        </p:nvSpPr>
        <p:spPr>
          <a:xfrm>
            <a:off x="181500" y="1466363"/>
            <a:ext cx="4260300" cy="2746500"/>
          </a:xfrm>
          <a:prstGeom prst="rect">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55" name="Google Shape;455;p5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 Projects</a:t>
            </a:r>
            <a:endParaRPr/>
          </a:p>
        </p:txBody>
      </p:sp>
      <p:pic>
        <p:nvPicPr>
          <p:cNvPr id="456" name="Google Shape;456;p57"/>
          <p:cNvPicPr preferRelativeResize="0"/>
          <p:nvPr/>
        </p:nvPicPr>
        <p:blipFill>
          <a:blip r:embed="rId3">
            <a:alphaModFix/>
          </a:blip>
          <a:stretch>
            <a:fillRect/>
          </a:stretch>
        </p:blipFill>
        <p:spPr>
          <a:xfrm>
            <a:off x="311700" y="1735225"/>
            <a:ext cx="3999898" cy="2208786"/>
          </a:xfrm>
          <a:prstGeom prst="rect">
            <a:avLst/>
          </a:prstGeom>
          <a:noFill/>
          <a:ln>
            <a:noFill/>
          </a:ln>
        </p:spPr>
      </p:pic>
      <p:pic>
        <p:nvPicPr>
          <p:cNvPr id="457" name="Google Shape;457;p57"/>
          <p:cNvPicPr preferRelativeResize="0"/>
          <p:nvPr/>
        </p:nvPicPr>
        <p:blipFill>
          <a:blip r:embed="rId4">
            <a:alphaModFix/>
          </a:blip>
          <a:stretch>
            <a:fillRect/>
          </a:stretch>
        </p:blipFill>
        <p:spPr>
          <a:xfrm>
            <a:off x="4734325" y="1466363"/>
            <a:ext cx="4097963" cy="2746501"/>
          </a:xfrm>
          <a:prstGeom prst="rect">
            <a:avLst/>
          </a:prstGeom>
          <a:noFill/>
          <a:ln>
            <a:noFill/>
          </a:ln>
          <a:effectLst>
            <a:outerShdw blurRad="57150" rotWithShape="0" algn="bl" dir="5400000" dist="19050">
              <a:srgbClr val="000000">
                <a:alpha val="50000"/>
              </a:srgbClr>
            </a:outerShdw>
          </a:effectLst>
        </p:spPr>
      </p:pic>
      <p:sp>
        <p:nvSpPr>
          <p:cNvPr id="458" name="Google Shape;458;p57"/>
          <p:cNvSpPr txBox="1"/>
          <p:nvPr/>
        </p:nvSpPr>
        <p:spPr>
          <a:xfrm>
            <a:off x="50800" y="4585400"/>
            <a:ext cx="7537500" cy="510600"/>
          </a:xfrm>
          <a:prstGeom prst="rect">
            <a:avLst/>
          </a:prstGeom>
          <a:noFill/>
          <a:ln>
            <a:noFill/>
          </a:ln>
        </p:spPr>
        <p:txBody>
          <a:bodyPr anchorCtr="0" anchor="t" bIns="91425" lIns="91425" spcFirstLastPara="1" rIns="91425" wrap="square" tIns="91425">
            <a:noAutofit/>
          </a:bodyPr>
          <a:lstStyle/>
          <a:p>
            <a:pPr indent="0" lvl="0" marL="0" rtl="0" algn="l">
              <a:lnSpc>
                <a:spcPct val="91283"/>
              </a:lnSpc>
              <a:spcBef>
                <a:spcPts val="600"/>
              </a:spcBef>
              <a:spcAft>
                <a:spcPts val="0"/>
              </a:spcAft>
              <a:buNone/>
            </a:pPr>
            <a:r>
              <a:rPr i="1" lang="en-GB" sz="800">
                <a:highlight>
                  <a:srgbClr val="FFFFFF"/>
                </a:highlight>
              </a:rPr>
              <a:t>‘BERT's Conceptual Cartography: Mapping the Landscapes of Meaning’, N. Haket and R. Daniels, </a:t>
            </a:r>
            <a:r>
              <a:rPr i="1" lang="en-GB" sz="800"/>
              <a:t>arXiv:2408.07190</a:t>
            </a:r>
            <a:endParaRPr i="1" sz="800"/>
          </a:p>
          <a:p>
            <a:pPr indent="0" lvl="0" marL="0" rtl="0" algn="l">
              <a:lnSpc>
                <a:spcPct val="91283"/>
              </a:lnSpc>
              <a:spcBef>
                <a:spcPts val="900"/>
              </a:spcBef>
              <a:spcAft>
                <a:spcPts val="0"/>
              </a:spcAft>
              <a:buNone/>
            </a:pPr>
            <a:r>
              <a:rPr i="1" lang="en-GB" sz="800"/>
              <a:t>‘Speaking with our Sources’, J. Forward and R. Daniels</a:t>
            </a:r>
            <a:endParaRPr i="1" sz="800"/>
          </a:p>
          <a:p>
            <a:pPr indent="0" lvl="0" marL="0" marR="114300" rtl="0" algn="r">
              <a:lnSpc>
                <a:spcPct val="106666"/>
              </a:lnSpc>
              <a:spcBef>
                <a:spcPts val="900"/>
              </a:spcBef>
              <a:spcAft>
                <a:spcPts val="0"/>
              </a:spcAft>
              <a:buNone/>
            </a:pPr>
            <a:r>
              <a:t/>
            </a:r>
            <a:endParaRPr sz="900"/>
          </a:p>
          <a:p>
            <a:pPr indent="0" lvl="0" marL="190500" rtl="0" algn="l">
              <a:lnSpc>
                <a:spcPct val="91283"/>
              </a:lnSpc>
              <a:spcBef>
                <a:spcPts val="600"/>
              </a:spcBef>
              <a:spcAft>
                <a:spcPts val="0"/>
              </a:spcAft>
              <a:buNone/>
            </a:pPr>
            <a:r>
              <a:t/>
            </a:r>
            <a:endParaRPr b="1" sz="600">
              <a:highlight>
                <a:srgbClr val="FFFFFF"/>
              </a:highlight>
            </a:endParaRPr>
          </a:p>
          <a:p>
            <a:pPr indent="0" lvl="0" marL="0" rtl="0" algn="l">
              <a:lnSpc>
                <a:spcPct val="115000"/>
              </a:lnSpc>
              <a:spcBef>
                <a:spcPts val="900"/>
              </a:spcBef>
              <a:spcAft>
                <a:spcPts val="0"/>
              </a:spcAft>
              <a:buNone/>
            </a:pPr>
            <a:r>
              <a:t/>
            </a:r>
            <a:endParaRPr sz="600"/>
          </a:p>
          <a:p>
            <a:pPr indent="0" lvl="0" marL="0" rtl="0" algn="l">
              <a:spcBef>
                <a:spcPts val="0"/>
              </a:spcBef>
              <a:spcAft>
                <a:spcPts val="0"/>
              </a:spcAft>
              <a:buNone/>
            </a:pPr>
            <a:r>
              <a:t/>
            </a:r>
            <a:endParaRPr sz="600">
              <a:solidFill>
                <a:schemeClr val="dk2"/>
              </a:solidFill>
              <a:latin typeface="Source Code Pro"/>
              <a:ea typeface="Source Code Pro"/>
              <a:cs typeface="Source Code Pro"/>
              <a:sym typeface="Source Code Pro"/>
            </a:endParaRPr>
          </a:p>
        </p:txBody>
      </p:sp>
      <p:sp>
        <p:nvSpPr>
          <p:cNvPr id="459" name="Google Shape;459;p57"/>
          <p:cNvSpPr/>
          <p:nvPr/>
        </p:nvSpPr>
        <p:spPr>
          <a:xfrm>
            <a:off x="4585213" y="1382525"/>
            <a:ext cx="4396200" cy="29142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Speaking with our sources</a:t>
            </a:r>
            <a:endParaRPr/>
          </a:p>
          <a:p>
            <a:pPr indent="0" lvl="0" marL="0" rtl="0" algn="l">
              <a:spcBef>
                <a:spcPts val="0"/>
              </a:spcBef>
              <a:spcAft>
                <a:spcPts val="0"/>
              </a:spcAft>
              <a:buNone/>
            </a:pPr>
            <a:r>
              <a:rPr lang="en-GB" sz="3600">
                <a:solidFill>
                  <a:schemeClr val="accent1"/>
                </a:solidFill>
              </a:rPr>
              <a:t>Digital necromancy</a:t>
            </a:r>
            <a:endParaRPr sz="3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task</a:t>
            </a:r>
            <a:endParaRPr/>
          </a:p>
        </p:txBody>
      </p:sp>
      <p:sp>
        <p:nvSpPr>
          <p:cNvPr id="470" name="Google Shape;470;p5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t>Jacob Forward</a:t>
            </a:r>
            <a:r>
              <a:rPr lang="en-GB"/>
              <a:t> - Department of History</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b="1" i="1" lang="en-GB">
                <a:solidFill>
                  <a:srgbClr val="BA2121"/>
                </a:solidFill>
              </a:rPr>
              <a:t>How can we get accurate information about political views from former US Presidents?</a:t>
            </a:r>
            <a:endParaRPr b="1" i="1">
              <a:solidFill>
                <a:srgbClr val="BA212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6" name="Google Shape;476;p60"/>
          <p:cNvPicPr preferRelativeResize="0"/>
          <p:nvPr/>
        </p:nvPicPr>
        <p:blipFill>
          <a:blip r:embed="rId3">
            <a:alphaModFix/>
          </a:blip>
          <a:stretch>
            <a:fillRect/>
          </a:stretch>
        </p:blipFill>
        <p:spPr>
          <a:xfrm>
            <a:off x="0" y="0"/>
            <a:ext cx="9611197"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Interacting with GPT Models</a:t>
            </a:r>
            <a:endParaRPr/>
          </a:p>
        </p:txBody>
      </p:sp>
      <p:sp>
        <p:nvSpPr>
          <p:cNvPr id="482" name="Google Shape;482;p61"/>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83" name="Google Shape;483;p61"/>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4" name="Google Shape;484;p61"/>
          <p:cNvPicPr preferRelativeResize="0"/>
          <p:nvPr/>
        </p:nvPicPr>
        <p:blipFill>
          <a:blip r:embed="rId3">
            <a:alphaModFix/>
          </a:blip>
          <a:stretch>
            <a:fillRect/>
          </a:stretch>
        </p:blipFill>
        <p:spPr>
          <a:xfrm>
            <a:off x="311700" y="1228675"/>
            <a:ext cx="3999900" cy="3201762"/>
          </a:xfrm>
          <a:prstGeom prst="rect">
            <a:avLst/>
          </a:prstGeom>
          <a:noFill/>
          <a:ln>
            <a:noFill/>
          </a:ln>
        </p:spPr>
      </p:pic>
      <p:pic>
        <p:nvPicPr>
          <p:cNvPr id="485" name="Google Shape;485;p61"/>
          <p:cNvPicPr preferRelativeResize="0"/>
          <p:nvPr/>
        </p:nvPicPr>
        <p:blipFill>
          <a:blip r:embed="rId4">
            <a:alphaModFix/>
          </a:blip>
          <a:stretch>
            <a:fillRect/>
          </a:stretch>
        </p:blipFill>
        <p:spPr>
          <a:xfrm>
            <a:off x="4832400" y="1228675"/>
            <a:ext cx="3999900" cy="32017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87" name="Google Shape;87;p17"/>
          <p:cNvPicPr preferRelativeResize="0"/>
          <p:nvPr/>
        </p:nvPicPr>
        <p:blipFill>
          <a:blip r:embed="rId3">
            <a:alphaModFix/>
          </a:blip>
          <a:stretch>
            <a:fillRect/>
          </a:stretch>
        </p:blipFill>
        <p:spPr>
          <a:xfrm>
            <a:off x="1609350" y="983075"/>
            <a:ext cx="5925289" cy="4160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LLMs are stateless!</a:t>
            </a:r>
            <a:endParaRPr/>
          </a:p>
        </p:txBody>
      </p:sp>
      <p:sp>
        <p:nvSpPr>
          <p:cNvPr id="491" name="Google Shape;491;p62"/>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492" name="Google Shape;492;p62"/>
          <p:cNvGraphicFramePr/>
          <p:nvPr/>
        </p:nvGraphicFramePr>
        <p:xfrm>
          <a:off x="327800" y="2199925"/>
          <a:ext cx="3000000" cy="3000000"/>
        </p:xfrm>
        <a:graphic>
          <a:graphicData uri="http://schemas.openxmlformats.org/drawingml/2006/table">
            <a:tbl>
              <a:tblPr>
                <a:noFill/>
                <a:tableStyleId>{A9D36C98-555C-44AB-8CEA-824E7A244E1C}</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493" name="Google Shape;493;p62"/>
          <p:cNvGraphicFramePr/>
          <p:nvPr/>
        </p:nvGraphicFramePr>
        <p:xfrm>
          <a:off x="1580550" y="1803725"/>
          <a:ext cx="3000000" cy="3000000"/>
        </p:xfrm>
        <a:graphic>
          <a:graphicData uri="http://schemas.openxmlformats.org/drawingml/2006/table">
            <a:tbl>
              <a:tblPr>
                <a:noFill/>
                <a:tableStyleId>{A9D36C98-555C-44AB-8CEA-824E7A244E1C}</a:tableStyleId>
              </a:tblPr>
              <a:tblGrid>
                <a:gridCol w="869225"/>
              </a:tblGrid>
              <a:tr h="381000">
                <a:tc>
                  <a:txBody>
                    <a:bodyPr/>
                    <a:lstStyle/>
                    <a:p>
                      <a:pPr indent="0" lvl="0" marL="0" rtl="0" algn="ctr">
                        <a:spcBef>
                          <a:spcPts val="0"/>
                        </a:spcBef>
                        <a:spcAft>
                          <a:spcPts val="0"/>
                        </a:spcAft>
                        <a:buNone/>
                      </a:pPr>
                      <a:r>
                        <a:rPr lang="en-GB"/>
                        <a:t>‘&lt;bos&gt;’’</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‘&lt;eos&gt;’</a:t>
                      </a:r>
                      <a:endParaRPr/>
                    </a:p>
                  </a:txBody>
                  <a:tcPr marT="91425" marB="91425" marR="91425" marL="91425"/>
                </a:tc>
              </a:tr>
            </a:tbl>
          </a:graphicData>
        </a:graphic>
      </p:graphicFrame>
      <p:graphicFrame>
        <p:nvGraphicFramePr>
          <p:cNvPr id="494" name="Google Shape;494;p62"/>
          <p:cNvGraphicFramePr/>
          <p:nvPr/>
        </p:nvGraphicFramePr>
        <p:xfrm>
          <a:off x="3121600" y="1803725"/>
          <a:ext cx="3000000" cy="3000000"/>
        </p:xfrm>
        <a:graphic>
          <a:graphicData uri="http://schemas.openxmlformats.org/drawingml/2006/table">
            <a:tbl>
              <a:tblPr>
                <a:noFill/>
                <a:tableStyleId>{A9D36C98-555C-44AB-8CEA-824E7A244E1C}</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6583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495" name="Google Shape;495;p62"/>
          <p:cNvGraphicFramePr/>
          <p:nvPr/>
        </p:nvGraphicFramePr>
        <p:xfrm>
          <a:off x="6889600" y="2190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‘mat’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‘dog’</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496" name="Google Shape;496;p62"/>
          <p:cNvGrpSpPr/>
          <p:nvPr/>
        </p:nvGrpSpPr>
        <p:grpSpPr>
          <a:xfrm>
            <a:off x="7828850" y="3550100"/>
            <a:ext cx="64200" cy="469250"/>
            <a:chOff x="9966150" y="4193875"/>
            <a:chExt cx="64200" cy="469250"/>
          </a:xfrm>
        </p:grpSpPr>
        <p:sp>
          <p:nvSpPr>
            <p:cNvPr id="497" name="Google Shape;497;p62"/>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8" name="Google Shape;498;p62"/>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9" name="Google Shape;499;p62"/>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500" name="Google Shape;500;p62"/>
          <p:cNvGraphicFramePr/>
          <p:nvPr/>
        </p:nvGraphicFramePr>
        <p:xfrm>
          <a:off x="6889600" y="4189925"/>
          <a:ext cx="3000000" cy="3000000"/>
        </p:xfrm>
        <a:graphic>
          <a:graphicData uri="http://schemas.openxmlformats.org/drawingml/2006/table">
            <a:tbl>
              <a:tblPr>
                <a:noFill/>
                <a:tableStyleId>{A9D36C98-555C-44AB-8CEA-824E7A244E1C}</a:tableStyleId>
              </a:tblPr>
              <a:tblGrid>
                <a:gridCol w="971350"/>
                <a:gridCol w="971350"/>
              </a:tblGrid>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501" name="Google Shape;501;p62"/>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2" name="Google Shape;502;p62"/>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3" name="Google Shape;503;p62"/>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4" name="Google Shape;504;p62"/>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05" name="Google Shape;505;p62"/>
          <p:cNvPicPr preferRelativeResize="0"/>
          <p:nvPr/>
        </p:nvPicPr>
        <p:blipFill>
          <a:blip r:embed="rId3">
            <a:alphaModFix/>
          </a:blip>
          <a:stretch>
            <a:fillRect/>
          </a:stretch>
        </p:blipFill>
        <p:spPr>
          <a:xfrm>
            <a:off x="4125662" y="2110300"/>
            <a:ext cx="2556450" cy="2556450"/>
          </a:xfrm>
          <a:prstGeom prst="rect">
            <a:avLst/>
          </a:prstGeom>
          <a:noFill/>
          <a:ln>
            <a:noFill/>
          </a:ln>
        </p:spPr>
      </p:pic>
      <p:sp>
        <p:nvSpPr>
          <p:cNvPr id="506" name="Google Shape;506;p62"/>
          <p:cNvSpPr/>
          <p:nvPr/>
        </p:nvSpPr>
        <p:spPr>
          <a:xfrm>
            <a:off x="1580550" y="4180925"/>
            <a:ext cx="869100" cy="396300"/>
          </a:xfrm>
          <a:prstGeom prst="rect">
            <a:avLst/>
          </a:prstGeom>
          <a:noFill/>
          <a:ln cap="flat" cmpd="sng" w="19050">
            <a:solidFill>
              <a:srgbClr val="99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311700" y="-2103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LLMs are Stateless!</a:t>
            </a:r>
            <a:endParaRPr/>
          </a:p>
        </p:txBody>
      </p:sp>
      <p:pic>
        <p:nvPicPr>
          <p:cNvPr id="512" name="Google Shape;512;p63"/>
          <p:cNvPicPr preferRelativeResize="0"/>
          <p:nvPr/>
        </p:nvPicPr>
        <p:blipFill>
          <a:blip r:embed="rId3">
            <a:alphaModFix/>
          </a:blip>
          <a:stretch>
            <a:fillRect/>
          </a:stretch>
        </p:blipFill>
        <p:spPr>
          <a:xfrm>
            <a:off x="5059725" y="1283450"/>
            <a:ext cx="1927000" cy="1927000"/>
          </a:xfrm>
          <a:prstGeom prst="rect">
            <a:avLst/>
          </a:prstGeom>
          <a:noFill/>
          <a:ln>
            <a:noFill/>
          </a:ln>
        </p:spPr>
      </p:pic>
      <p:sp>
        <p:nvSpPr>
          <p:cNvPr id="513" name="Google Shape;513;p63"/>
          <p:cNvSpPr/>
          <p:nvPr/>
        </p:nvSpPr>
        <p:spPr>
          <a:xfrm>
            <a:off x="75075" y="1893025"/>
            <a:ext cx="1195500" cy="1187700"/>
          </a:xfrm>
          <a:prstGeom prst="smileyFace">
            <a:avLst>
              <a:gd fmla="val 465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14" name="Google Shape;514;p63"/>
          <p:cNvSpPr/>
          <p:nvPr/>
        </p:nvSpPr>
        <p:spPr>
          <a:xfrm>
            <a:off x="2602875" y="1093850"/>
            <a:ext cx="411000" cy="37509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15" name="Google Shape;515;p63"/>
          <p:cNvSpPr/>
          <p:nvPr/>
        </p:nvSpPr>
        <p:spPr>
          <a:xfrm>
            <a:off x="1417975" y="196775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16" name="Google Shape;516;p63"/>
          <p:cNvSpPr/>
          <p:nvPr/>
        </p:nvSpPr>
        <p:spPr>
          <a:xfrm rot="10800000">
            <a:off x="1417975" y="26839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17" name="Google Shape;517;p63"/>
          <p:cNvSpPr txBox="1"/>
          <p:nvPr/>
        </p:nvSpPr>
        <p:spPr>
          <a:xfrm>
            <a:off x="1330826" y="1506050"/>
            <a:ext cx="87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Query</a:t>
            </a:r>
            <a:endParaRPr sz="1800">
              <a:solidFill>
                <a:schemeClr val="dk2"/>
              </a:solidFill>
              <a:latin typeface="Source Code Pro"/>
              <a:ea typeface="Source Code Pro"/>
              <a:cs typeface="Source Code Pro"/>
              <a:sym typeface="Source Code Pro"/>
            </a:endParaRPr>
          </a:p>
        </p:txBody>
      </p:sp>
      <p:sp>
        <p:nvSpPr>
          <p:cNvPr id="518" name="Google Shape;518;p63"/>
          <p:cNvSpPr txBox="1"/>
          <p:nvPr/>
        </p:nvSpPr>
        <p:spPr>
          <a:xfrm>
            <a:off x="1170675" y="2938350"/>
            <a:ext cx="143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Response</a:t>
            </a:r>
            <a:endParaRPr sz="1800">
              <a:solidFill>
                <a:schemeClr val="dk2"/>
              </a:solidFill>
              <a:latin typeface="Source Code Pro"/>
              <a:ea typeface="Source Code Pro"/>
              <a:cs typeface="Source Code Pro"/>
              <a:sym typeface="Source Code Pro"/>
            </a:endParaRPr>
          </a:p>
        </p:txBody>
      </p:sp>
      <p:sp>
        <p:nvSpPr>
          <p:cNvPr id="519" name="Google Shape;519;p63"/>
          <p:cNvSpPr/>
          <p:nvPr/>
        </p:nvSpPr>
        <p:spPr>
          <a:xfrm>
            <a:off x="7150200" y="1226300"/>
            <a:ext cx="13200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Chat history</a:t>
            </a:r>
            <a:endParaRPr>
              <a:latin typeface="Source Code Pro"/>
              <a:ea typeface="Source Code Pro"/>
              <a:cs typeface="Source Code Pro"/>
              <a:sym typeface="Source Code Pro"/>
            </a:endParaRPr>
          </a:p>
        </p:txBody>
      </p:sp>
      <p:sp>
        <p:nvSpPr>
          <p:cNvPr id="520" name="Google Shape;520;p63"/>
          <p:cNvSpPr/>
          <p:nvPr/>
        </p:nvSpPr>
        <p:spPr>
          <a:xfrm>
            <a:off x="3414125" y="2115050"/>
            <a:ext cx="1320000" cy="37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521" name="Google Shape;521;p63"/>
          <p:cNvSpPr/>
          <p:nvPr/>
        </p:nvSpPr>
        <p:spPr>
          <a:xfrm>
            <a:off x="3414125" y="1093850"/>
            <a:ext cx="13200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Chat history</a:t>
            </a:r>
            <a:endParaRPr>
              <a:latin typeface="Source Code Pro"/>
              <a:ea typeface="Source Code Pro"/>
              <a:cs typeface="Source Code Pro"/>
              <a:sym typeface="Source Code Pro"/>
            </a:endParaRPr>
          </a:p>
        </p:txBody>
      </p:sp>
      <p:sp>
        <p:nvSpPr>
          <p:cNvPr id="522" name="Google Shape;522;p63"/>
          <p:cNvSpPr/>
          <p:nvPr/>
        </p:nvSpPr>
        <p:spPr>
          <a:xfrm>
            <a:off x="4856737" y="546900"/>
            <a:ext cx="2170843" cy="959146"/>
          </a:xfrm>
          <a:custGeom>
            <a:rect b="b" l="l" r="r" t="t"/>
            <a:pathLst>
              <a:path extrusionOk="0" h="52348" w="96643">
                <a:moveTo>
                  <a:pt x="96643" y="52349"/>
                </a:moveTo>
                <a:cubicBezTo>
                  <a:pt x="88922" y="43631"/>
                  <a:pt x="66421" y="706"/>
                  <a:pt x="50314" y="42"/>
                </a:cubicBezTo>
                <a:cubicBezTo>
                  <a:pt x="34207" y="-622"/>
                  <a:pt x="8386" y="40310"/>
                  <a:pt x="0" y="48364"/>
                </a:cubicBezTo>
              </a:path>
            </a:pathLst>
          </a:custGeom>
          <a:noFill/>
          <a:ln cap="flat" cmpd="sng" w="28575">
            <a:solidFill>
              <a:srgbClr val="000000"/>
            </a:solidFill>
            <a:prstDash val="solid"/>
            <a:round/>
            <a:headEnd len="med" w="med" type="none"/>
            <a:tailEnd len="med" w="med" type="stealth"/>
          </a:ln>
        </p:spPr>
      </p:sp>
      <p:sp>
        <p:nvSpPr>
          <p:cNvPr id="523" name="Google Shape;523;p63"/>
          <p:cNvSpPr/>
          <p:nvPr/>
        </p:nvSpPr>
        <p:spPr>
          <a:xfrm>
            <a:off x="5363225" y="4047650"/>
            <a:ext cx="1320000" cy="37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524" name="Google Shape;524;p63"/>
          <p:cNvSpPr/>
          <p:nvPr/>
        </p:nvSpPr>
        <p:spPr>
          <a:xfrm rot="10800000">
            <a:off x="3132125" y="4137050"/>
            <a:ext cx="18840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25" name="Google Shape;525;p63"/>
          <p:cNvSpPr/>
          <p:nvPr/>
        </p:nvSpPr>
        <p:spPr>
          <a:xfrm>
            <a:off x="4810200" y="20483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26" name="Google Shape;526;p63"/>
          <p:cNvSpPr/>
          <p:nvPr/>
        </p:nvSpPr>
        <p:spPr>
          <a:xfrm rot="5400000">
            <a:off x="5674475" y="34596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527" name="Google Shape;527;p63"/>
          <p:cNvSpPr/>
          <p:nvPr/>
        </p:nvSpPr>
        <p:spPr>
          <a:xfrm>
            <a:off x="7068425" y="2883100"/>
            <a:ext cx="1320000" cy="37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528" name="Google Shape;528;p63"/>
          <p:cNvSpPr/>
          <p:nvPr/>
        </p:nvSpPr>
        <p:spPr>
          <a:xfrm>
            <a:off x="7068425" y="3261100"/>
            <a:ext cx="1320000" cy="37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529" name="Google Shape;529;p63"/>
          <p:cNvSpPr/>
          <p:nvPr/>
        </p:nvSpPr>
        <p:spPr>
          <a:xfrm>
            <a:off x="6812325" y="3761100"/>
            <a:ext cx="909150" cy="510200"/>
          </a:xfrm>
          <a:custGeom>
            <a:rect b="b" l="l" r="r" t="t"/>
            <a:pathLst>
              <a:path extrusionOk="0" h="20408" w="36366">
                <a:moveTo>
                  <a:pt x="0" y="18930"/>
                </a:moveTo>
                <a:cubicBezTo>
                  <a:pt x="3985" y="18930"/>
                  <a:pt x="17851" y="22085"/>
                  <a:pt x="23912" y="18930"/>
                </a:cubicBezTo>
                <a:cubicBezTo>
                  <a:pt x="29973" y="15775"/>
                  <a:pt x="34290" y="3155"/>
                  <a:pt x="36366" y="0"/>
                </a:cubicBezTo>
              </a:path>
            </a:pathLst>
          </a:custGeom>
          <a:noFill/>
          <a:ln cap="flat" cmpd="sng" w="28575">
            <a:solidFill>
              <a:srgbClr val="000000"/>
            </a:solidFill>
            <a:prstDash val="solid"/>
            <a:round/>
            <a:headEnd len="med" w="med" type="none"/>
            <a:tailEnd len="med" w="med" type="stealth"/>
          </a:ln>
        </p:spPr>
      </p:sp>
      <p:sp>
        <p:nvSpPr>
          <p:cNvPr id="530" name="Google Shape;530;p63"/>
          <p:cNvSpPr/>
          <p:nvPr/>
        </p:nvSpPr>
        <p:spPr>
          <a:xfrm rot="-1420262">
            <a:off x="7758849" y="2353801"/>
            <a:ext cx="124530" cy="410990"/>
          </a:xfrm>
          <a:custGeom>
            <a:rect b="b" l="l" r="r" t="t"/>
            <a:pathLst>
              <a:path extrusionOk="0" h="16439" w="4981">
                <a:moveTo>
                  <a:pt x="0" y="16439"/>
                </a:moveTo>
                <a:cubicBezTo>
                  <a:pt x="664" y="15277"/>
                  <a:pt x="3155" y="12205"/>
                  <a:pt x="3985" y="9465"/>
                </a:cubicBezTo>
                <a:cubicBezTo>
                  <a:pt x="4815" y="6725"/>
                  <a:pt x="4815" y="1578"/>
                  <a:pt x="4981" y="0"/>
                </a:cubicBezTo>
              </a:path>
            </a:pathLst>
          </a:custGeom>
          <a:noFill/>
          <a:ln cap="flat" cmpd="sng" w="28575">
            <a:solidFill>
              <a:srgbClr val="000000"/>
            </a:solidFill>
            <a:prstDash val="solid"/>
            <a:round/>
            <a:headEnd len="med" w="med" type="none"/>
            <a:tailEnd len="med" w="med" type="stealth"/>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Interacting with GPT Models</a:t>
            </a:r>
            <a:endParaRPr/>
          </a:p>
        </p:txBody>
      </p:sp>
      <p:sp>
        <p:nvSpPr>
          <p:cNvPr id="536" name="Google Shape;536;p64"/>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37" name="Google Shape;537;p64"/>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64"/>
          <p:cNvPicPr preferRelativeResize="0"/>
          <p:nvPr/>
        </p:nvPicPr>
        <p:blipFill>
          <a:blip r:embed="rId3">
            <a:alphaModFix/>
          </a:blip>
          <a:stretch>
            <a:fillRect/>
          </a:stretch>
        </p:blipFill>
        <p:spPr>
          <a:xfrm>
            <a:off x="311700" y="1228675"/>
            <a:ext cx="3999900" cy="3201762"/>
          </a:xfrm>
          <a:prstGeom prst="rect">
            <a:avLst/>
          </a:prstGeom>
          <a:noFill/>
          <a:ln>
            <a:noFill/>
          </a:ln>
        </p:spPr>
      </p:pic>
      <p:pic>
        <p:nvPicPr>
          <p:cNvPr id="539" name="Google Shape;539;p64"/>
          <p:cNvPicPr preferRelativeResize="0"/>
          <p:nvPr/>
        </p:nvPicPr>
        <p:blipFill>
          <a:blip r:embed="rId4">
            <a:alphaModFix/>
          </a:blip>
          <a:stretch>
            <a:fillRect/>
          </a:stretch>
        </p:blipFill>
        <p:spPr>
          <a:xfrm>
            <a:off x="4832400" y="1228675"/>
            <a:ext cx="3999900" cy="32017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5" name="Google Shape;545;p6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6" name="Google Shape;546;p6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7" name="Google Shape;547;p65"/>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3" name="Google Shape;553;p66"/>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4" name="Google Shape;554;p66"/>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5" name="Google Shape;555;p66"/>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61" name="Google Shape;561;p67"/>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System prompt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User prompt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In context learning</a:t>
            </a:r>
            <a:endParaRPr/>
          </a:p>
          <a:p>
            <a:pPr indent="0" lvl="0" marL="0" rtl="0" algn="l">
              <a:spcBef>
                <a:spcPts val="1200"/>
              </a:spcBef>
              <a:spcAft>
                <a:spcPts val="1200"/>
              </a:spcAft>
              <a:buNone/>
            </a:pPr>
            <a:r>
              <a:t/>
            </a:r>
            <a:endParaRPr/>
          </a:p>
        </p:txBody>
      </p:sp>
      <p:pic>
        <p:nvPicPr>
          <p:cNvPr id="562" name="Google Shape;562;p67"/>
          <p:cNvPicPr preferRelativeResize="0"/>
          <p:nvPr/>
        </p:nvPicPr>
        <p:blipFill>
          <a:blip r:embed="rId3">
            <a:alphaModFix/>
          </a:blip>
          <a:stretch>
            <a:fillRect/>
          </a:stretch>
        </p:blipFill>
        <p:spPr>
          <a:xfrm>
            <a:off x="5372100" y="0"/>
            <a:ext cx="37719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68" name="Google Shape;568;p6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LLMs have distinct input and output patterns</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an expert in baking.”</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0"/>
              </a:spcAft>
              <a:buNone/>
            </a:pPr>
            <a:r>
              <a:rPr lang="en-GB">
                <a:solidFill>
                  <a:srgbClr val="0B7743"/>
                </a:solidFill>
              </a:rPr>
              <a:t>‘assistant’</a:t>
            </a:r>
            <a:r>
              <a:rPr lang="en-GB"/>
              <a:t> : </a:t>
            </a:r>
            <a:r>
              <a:rPr lang="en-GB">
                <a:solidFill>
                  <a:srgbClr val="9325A5"/>
                </a:solidFill>
              </a:rPr>
              <a:t>“Certainly! Here is a recipe for macarons …”</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Almost all LLMs will follow the same pattern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74" name="Google Shape;574;p6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&lt;|begin_of_text|&gt;&lt;|start_header_id|&gt;</a:t>
            </a:r>
            <a:r>
              <a:rPr lang="en-GB">
                <a:solidFill>
                  <a:srgbClr val="0B7743"/>
                </a:solidFill>
              </a:rPr>
              <a:t>system</a:t>
            </a:r>
            <a:r>
              <a:rPr lang="en-GB"/>
              <a:t>&lt;|end_header_id|&gt;</a:t>
            </a:r>
            <a:endParaRPr/>
          </a:p>
          <a:p>
            <a:pPr indent="0" lvl="0" marL="0" rtl="0" algn="l">
              <a:spcBef>
                <a:spcPts val="1200"/>
              </a:spcBef>
              <a:spcAft>
                <a:spcPts val="0"/>
              </a:spcAft>
              <a:buNone/>
            </a:pPr>
            <a:r>
              <a:t/>
            </a:r>
            <a:endParaRPr>
              <a:solidFill>
                <a:srgbClr val="9325A5"/>
              </a:solidFill>
            </a:endParaRPr>
          </a:p>
          <a:p>
            <a:pPr indent="0" lvl="0" marL="0" rtl="0" algn="l">
              <a:spcBef>
                <a:spcPts val="1200"/>
              </a:spcBef>
              <a:spcAft>
                <a:spcPts val="0"/>
              </a:spcAft>
              <a:buNone/>
            </a:pPr>
            <a:r>
              <a:rPr lang="en-GB">
                <a:solidFill>
                  <a:srgbClr val="9325A5"/>
                </a:solidFill>
              </a:rPr>
              <a:t>You are an expert in baking.</a:t>
            </a:r>
            <a:r>
              <a:rPr lang="en-GB"/>
              <a:t>&lt;|eot_id|&gt;&lt;|start_header_id|&gt;</a:t>
            </a:r>
            <a:r>
              <a:rPr lang="en-GB">
                <a:solidFill>
                  <a:srgbClr val="0B7743"/>
                </a:solidFill>
              </a:rPr>
              <a:t>user</a:t>
            </a:r>
            <a:r>
              <a:rPr lang="en-GB"/>
              <a:t>&lt;|end_header_id|&gt;</a:t>
            </a:r>
            <a:endParaRPr/>
          </a:p>
          <a:p>
            <a:pPr indent="0" lvl="0" marL="0" rtl="0" algn="l">
              <a:spcBef>
                <a:spcPts val="1200"/>
              </a:spcBef>
              <a:spcAft>
                <a:spcPts val="0"/>
              </a:spcAft>
              <a:buNone/>
            </a:pPr>
            <a:r>
              <a:t/>
            </a:r>
            <a:endParaRPr>
              <a:solidFill>
                <a:srgbClr val="9325A5"/>
              </a:solidFill>
            </a:endParaRPr>
          </a:p>
          <a:p>
            <a:pPr indent="0" lvl="0" marL="0" rtl="0" algn="l">
              <a:spcBef>
                <a:spcPts val="1200"/>
              </a:spcBef>
              <a:spcAft>
                <a:spcPts val="0"/>
              </a:spcAft>
              <a:buNone/>
            </a:pPr>
            <a:r>
              <a:rPr lang="en-GB">
                <a:solidFill>
                  <a:srgbClr val="9325A5"/>
                </a:solidFill>
              </a:rPr>
              <a:t>Provide me a recipe for macarons.</a:t>
            </a:r>
            <a:r>
              <a:rPr lang="en-GB"/>
              <a:t>&lt;|eot_id|&gt;&lt;|start_header_id|&gt;</a:t>
            </a:r>
            <a:r>
              <a:rPr lang="en-GB">
                <a:solidFill>
                  <a:srgbClr val="0B7743"/>
                </a:solidFill>
              </a:rPr>
              <a:t>assistant</a:t>
            </a:r>
            <a:r>
              <a:rPr lang="en-GB"/>
              <a:t>&lt;|end_header_id|&gt;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solidFill>
                  <a:srgbClr val="9325A5"/>
                </a:solidFill>
              </a:rPr>
              <a:t>Certainly! Here is a recipe for macarons …</a:t>
            </a:r>
            <a:r>
              <a:rPr lang="en-GB"/>
              <a:t>&lt;|eot_id|&gt;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80" name="Google Shape;580;p7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LLMs have distinct input and output patterns</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an expert in baking.”</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1200"/>
              </a:spcAft>
              <a:buNone/>
            </a:pPr>
            <a:r>
              <a:rPr lang="en-GB">
                <a:solidFill>
                  <a:srgbClr val="0B7743"/>
                </a:solidFill>
              </a:rPr>
              <a:t>‘assistant’</a:t>
            </a:r>
            <a:r>
              <a:rPr lang="en-GB"/>
              <a:t> : </a:t>
            </a:r>
            <a:r>
              <a:rPr lang="en-GB">
                <a:solidFill>
                  <a:srgbClr val="9325A5"/>
                </a:solidFill>
              </a:rPr>
              <a:t>“Certainly! Here is a recipe for macarons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context learning</a:t>
            </a:r>
            <a:endParaRPr/>
          </a:p>
        </p:txBody>
      </p:sp>
      <p:sp>
        <p:nvSpPr>
          <p:cNvPr id="586" name="Google Shape;586;p7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“Show, don’t tell”</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an expert in baking.”</a:t>
            </a:r>
            <a:endParaRPr>
              <a:solidFill>
                <a:srgbClr val="9325A5"/>
              </a:solidFill>
            </a:endParaRPr>
          </a:p>
          <a:p>
            <a:pPr indent="0" lvl="0" marL="0" rtl="0" algn="l">
              <a:spcBef>
                <a:spcPts val="1200"/>
              </a:spcBef>
              <a:spcAft>
                <a:spcPts val="0"/>
              </a:spcAft>
              <a:buNone/>
            </a:pPr>
            <a:r>
              <a:rPr lang="en-GB">
                <a:solidFill>
                  <a:srgbClr val="0B7743"/>
                </a:solidFill>
              </a:rPr>
              <a:t>‘info’</a:t>
            </a:r>
            <a:r>
              <a:rPr lang="en-GB">
                <a:solidFill>
                  <a:srgbClr val="9325A5"/>
                </a:solidFill>
              </a:rPr>
              <a:t>      : [recipe 1, recipe 2, recipe 3, …, recipe N]</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0"/>
              </a:spcAft>
              <a:buNone/>
            </a:pPr>
            <a:r>
              <a:rPr lang="en-GB">
                <a:solidFill>
                  <a:srgbClr val="0B7743"/>
                </a:solidFill>
              </a:rPr>
              <a:t>‘assistant’</a:t>
            </a:r>
            <a:r>
              <a:rPr lang="en-GB"/>
              <a:t> : </a:t>
            </a:r>
            <a:r>
              <a:rPr lang="en-GB">
                <a:solidFill>
                  <a:srgbClr val="9325A5"/>
                </a:solidFill>
              </a:rPr>
              <a:t>“Certainly! Here is a recipe for macarons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LLMs</a:t>
            </a:r>
            <a:endParaRPr/>
          </a:p>
          <a:p>
            <a:pPr indent="0" lvl="0" marL="0" rtl="0" algn="l">
              <a:spcBef>
                <a:spcPts val="0"/>
              </a:spcBef>
              <a:spcAft>
                <a:spcPts val="0"/>
              </a:spcAft>
              <a:buNone/>
            </a:pPr>
            <a:r>
              <a:rPr lang="en-GB" sz="3600">
                <a:solidFill>
                  <a:srgbClr val="000000"/>
                </a:solidFill>
              </a:rPr>
              <a:t>The important bits</a:t>
            </a:r>
            <a:endParaRPr sz="36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context learning</a:t>
            </a:r>
            <a:endParaRPr/>
          </a:p>
        </p:txBody>
      </p:sp>
      <p:sp>
        <p:nvSpPr>
          <p:cNvPr id="592" name="Google Shape;592;p7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3" name="Google Shape;593;p72"/>
          <p:cNvPicPr preferRelativeResize="0"/>
          <p:nvPr/>
        </p:nvPicPr>
        <p:blipFill>
          <a:blip r:embed="rId3">
            <a:alphaModFix/>
          </a:blip>
          <a:stretch>
            <a:fillRect/>
          </a:stretch>
        </p:blipFill>
        <p:spPr>
          <a:xfrm>
            <a:off x="0" y="1228674"/>
            <a:ext cx="9144001" cy="39082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3"/>
          <p:cNvPicPr preferRelativeResize="0"/>
          <p:nvPr/>
        </p:nvPicPr>
        <p:blipFill>
          <a:blip r:embed="rId3">
            <a:alphaModFix/>
          </a:blip>
          <a:stretch>
            <a:fillRect/>
          </a:stretch>
        </p:blipFill>
        <p:spPr>
          <a:xfrm>
            <a:off x="152400" y="1246250"/>
            <a:ext cx="8839199" cy="3639062"/>
          </a:xfrm>
          <a:prstGeom prst="rect">
            <a:avLst/>
          </a:prstGeom>
          <a:noFill/>
          <a:ln>
            <a:noFill/>
          </a:ln>
        </p:spPr>
      </p:pic>
      <p:sp>
        <p:nvSpPr>
          <p:cNvPr id="599" name="Google Shape;599;p7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Retrieval Augmented Generation</a:t>
            </a:r>
            <a:endParaRPr/>
          </a:p>
        </p:txBody>
      </p:sp>
      <p:sp>
        <p:nvSpPr>
          <p:cNvPr id="600" name="Google Shape;600;p73"/>
          <p:cNvSpPr/>
          <p:nvPr/>
        </p:nvSpPr>
        <p:spPr>
          <a:xfrm>
            <a:off x="74225" y="3030675"/>
            <a:ext cx="3141900" cy="139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cxnSp>
        <p:nvCxnSpPr>
          <p:cNvPr id="601" name="Google Shape;601;p73"/>
          <p:cNvCxnSpPr/>
          <p:nvPr/>
        </p:nvCxnSpPr>
        <p:spPr>
          <a:xfrm>
            <a:off x="3619525" y="2466425"/>
            <a:ext cx="69000" cy="89100"/>
          </a:xfrm>
          <a:prstGeom prst="straightConnector1">
            <a:avLst/>
          </a:prstGeom>
          <a:noFill/>
          <a:ln cap="flat" cmpd="sng" w="9525">
            <a:solidFill>
              <a:srgbClr val="0E63F0"/>
            </a:solidFill>
            <a:prstDash val="solid"/>
            <a:round/>
            <a:headEnd len="med" w="med" type="none"/>
            <a:tailEnd len="med" w="med" type="triangle"/>
          </a:ln>
        </p:spPr>
      </p:cxnSp>
      <p:sp>
        <p:nvSpPr>
          <p:cNvPr id="602" name="Google Shape;602;p73"/>
          <p:cNvSpPr txBox="1"/>
          <p:nvPr/>
        </p:nvSpPr>
        <p:spPr>
          <a:xfrm>
            <a:off x="311700" y="3030675"/>
            <a:ext cx="170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Recipe book</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Input</a:t>
            </a:r>
            <a:endParaRPr/>
          </a:p>
        </p:txBody>
      </p:sp>
      <p:sp>
        <p:nvSpPr>
          <p:cNvPr id="608" name="Google Shape;608;p74"/>
          <p:cNvSpPr/>
          <p:nvPr/>
        </p:nvSpPr>
        <p:spPr>
          <a:xfrm>
            <a:off x="311700" y="1547525"/>
            <a:ext cx="1583388" cy="2592756"/>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sp>
        <p:nvSpPr>
          <p:cNvPr id="609" name="Google Shape;609;p74"/>
          <p:cNvSpPr/>
          <p:nvPr/>
        </p:nvSpPr>
        <p:spPr>
          <a:xfrm>
            <a:off x="2436925" y="13726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771E86"/>
                </a:solidFill>
                <a:latin typeface="Source Code Pro"/>
                <a:ea typeface="Source Code Pro"/>
                <a:cs typeface="Source Code Pro"/>
                <a:sym typeface="Source Code Pro"/>
              </a:rPr>
              <a:t>System prompt</a:t>
            </a:r>
            <a:endParaRPr>
              <a:solidFill>
                <a:srgbClr val="771E86"/>
              </a:solidFill>
              <a:latin typeface="Source Code Pro"/>
              <a:ea typeface="Source Code Pro"/>
              <a:cs typeface="Source Code Pro"/>
              <a:sym typeface="Source Code Pro"/>
            </a:endParaRPr>
          </a:p>
        </p:txBody>
      </p:sp>
      <p:sp>
        <p:nvSpPr>
          <p:cNvPr id="610" name="Google Shape;610;p74"/>
          <p:cNvSpPr/>
          <p:nvPr/>
        </p:nvSpPr>
        <p:spPr>
          <a:xfrm>
            <a:off x="2436925" y="20653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00FF"/>
                </a:solidFill>
                <a:latin typeface="Source Code Pro"/>
                <a:ea typeface="Source Code Pro"/>
                <a:cs typeface="Source Code Pro"/>
                <a:sym typeface="Source Code Pro"/>
              </a:rPr>
              <a:t>Recipe</a:t>
            </a:r>
            <a:endParaRPr>
              <a:solidFill>
                <a:srgbClr val="0000FF"/>
              </a:solidFill>
              <a:latin typeface="Source Code Pro"/>
              <a:ea typeface="Source Code Pro"/>
              <a:cs typeface="Source Code Pro"/>
              <a:sym typeface="Source Code Pro"/>
            </a:endParaRPr>
          </a:p>
        </p:txBody>
      </p:sp>
      <p:sp>
        <p:nvSpPr>
          <p:cNvPr id="611" name="Google Shape;611;p74"/>
          <p:cNvSpPr/>
          <p:nvPr/>
        </p:nvSpPr>
        <p:spPr>
          <a:xfrm>
            <a:off x="2436925" y="2754738"/>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BA2121"/>
                </a:solidFill>
                <a:latin typeface="Source Code Pro"/>
                <a:ea typeface="Source Code Pro"/>
                <a:cs typeface="Source Code Pro"/>
                <a:sym typeface="Source Code Pro"/>
              </a:rPr>
              <a:t>Query</a:t>
            </a:r>
            <a:endParaRPr>
              <a:solidFill>
                <a:srgbClr val="BA2121"/>
              </a:solidFill>
              <a:latin typeface="Source Code Pro"/>
              <a:ea typeface="Source Code Pro"/>
              <a:cs typeface="Source Code Pro"/>
              <a:sym typeface="Source Code Pro"/>
            </a:endParaRPr>
          </a:p>
        </p:txBody>
      </p:sp>
      <p:sp>
        <p:nvSpPr>
          <p:cNvPr id="612" name="Google Shape;612;p74"/>
          <p:cNvSpPr txBox="1"/>
          <p:nvPr/>
        </p:nvSpPr>
        <p:spPr>
          <a:xfrm>
            <a:off x="4722925" y="1786800"/>
            <a:ext cx="392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are an expert at baking.</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Recipe</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Here is a potential recipe for macarons:</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Step 1: …</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 Query</a:t>
            </a:r>
            <a:endParaRPr sz="1000">
              <a:solidFill>
                <a:srgbClr val="BA2121"/>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Provide me a recipe for macarons</a:t>
            </a:r>
            <a:endParaRPr sz="10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does this have to do with presidents…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American Presidency Project</a:t>
            </a:r>
            <a:endParaRPr/>
          </a:p>
        </p:txBody>
      </p:sp>
      <p:sp>
        <p:nvSpPr>
          <p:cNvPr id="623" name="Google Shape;623;p76"/>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24" name="Google Shape;624;p76"/>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5" name="Google Shape;625;p76"/>
          <p:cNvPicPr preferRelativeResize="0"/>
          <p:nvPr/>
        </p:nvPicPr>
        <p:blipFill>
          <a:blip r:embed="rId3">
            <a:alphaModFix/>
          </a:blip>
          <a:stretch>
            <a:fillRect/>
          </a:stretch>
        </p:blipFill>
        <p:spPr>
          <a:xfrm>
            <a:off x="0" y="946548"/>
            <a:ext cx="9144003" cy="419695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7"/>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631" name="Google Shape;631;p77"/>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632" name="Google Shape;632;p77"/>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633" name="Google Shape;633;p77"/>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634" name="Google Shape;634;p77"/>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635" name="Google Shape;635;p77"/>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636" name="Google Shape;636;p77"/>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637" name="Google Shape;637;p77"/>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638" name="Google Shape;638;p77"/>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639" name="Google Shape;639;p77"/>
          <p:cNvCxnSpPr>
            <a:stCxn id="630" idx="1"/>
            <a:endCxn id="631"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77"/>
          <p:cNvCxnSpPr>
            <a:stCxn id="634" idx="3"/>
            <a:endCxn id="638"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77"/>
          <p:cNvCxnSpPr>
            <a:stCxn id="635" idx="3"/>
            <a:endCxn id="638"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77"/>
          <p:cNvCxnSpPr>
            <a:stCxn id="631" idx="1"/>
            <a:endCxn id="632"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77"/>
          <p:cNvCxnSpPr>
            <a:endCxn id="633"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644" name="Google Shape;644;p77"/>
          <p:cNvCxnSpPr>
            <a:stCxn id="630" idx="1"/>
            <a:endCxn id="638"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645" name="Google Shape;645;p77"/>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646" name="Google Shape;646;p77"/>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647" name="Google Shape;647;p77"/>
          <p:cNvCxnSpPr>
            <a:endCxn id="636"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648" name="Google Shape;648;p77"/>
          <p:cNvCxnSpPr>
            <a:stCxn id="636" idx="2"/>
            <a:endCxn id="637"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649" name="Google Shape;649;p77"/>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650" name="Google Shape;650;p77"/>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ph type="title"/>
          </p:nvPr>
        </p:nvSpPr>
        <p:spPr>
          <a:xfrm>
            <a:off x="311700" y="534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Input</a:t>
            </a:r>
            <a:endParaRPr/>
          </a:p>
        </p:txBody>
      </p:sp>
      <p:sp>
        <p:nvSpPr>
          <p:cNvPr id="656" name="Google Shape;656;p78"/>
          <p:cNvSpPr/>
          <p:nvPr/>
        </p:nvSpPr>
        <p:spPr>
          <a:xfrm>
            <a:off x="311700" y="1547525"/>
            <a:ext cx="1583388" cy="2592756"/>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sp>
        <p:nvSpPr>
          <p:cNvPr id="657" name="Google Shape;657;p78"/>
          <p:cNvSpPr/>
          <p:nvPr/>
        </p:nvSpPr>
        <p:spPr>
          <a:xfrm>
            <a:off x="2436925" y="13726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771E86"/>
                </a:solidFill>
                <a:latin typeface="Source Code Pro"/>
                <a:ea typeface="Source Code Pro"/>
                <a:cs typeface="Source Code Pro"/>
                <a:sym typeface="Source Code Pro"/>
              </a:rPr>
              <a:t>System prompt</a:t>
            </a:r>
            <a:endParaRPr>
              <a:solidFill>
                <a:srgbClr val="771E86"/>
              </a:solidFill>
              <a:latin typeface="Source Code Pro"/>
              <a:ea typeface="Source Code Pro"/>
              <a:cs typeface="Source Code Pro"/>
              <a:sym typeface="Source Code Pro"/>
            </a:endParaRPr>
          </a:p>
        </p:txBody>
      </p:sp>
      <p:sp>
        <p:nvSpPr>
          <p:cNvPr id="658" name="Google Shape;658;p78"/>
          <p:cNvSpPr/>
          <p:nvPr/>
        </p:nvSpPr>
        <p:spPr>
          <a:xfrm>
            <a:off x="2436925" y="20653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00FF"/>
                </a:solidFill>
                <a:latin typeface="Source Code Pro"/>
                <a:ea typeface="Source Code Pro"/>
                <a:cs typeface="Source Code Pro"/>
                <a:sym typeface="Source Code Pro"/>
              </a:rPr>
              <a:t>Speeches</a:t>
            </a:r>
            <a:endParaRPr>
              <a:solidFill>
                <a:srgbClr val="0000FF"/>
              </a:solidFill>
              <a:latin typeface="Source Code Pro"/>
              <a:ea typeface="Source Code Pro"/>
              <a:cs typeface="Source Code Pro"/>
              <a:sym typeface="Source Code Pro"/>
            </a:endParaRPr>
          </a:p>
        </p:txBody>
      </p:sp>
      <p:sp>
        <p:nvSpPr>
          <p:cNvPr id="659" name="Google Shape;659;p78"/>
          <p:cNvSpPr/>
          <p:nvPr/>
        </p:nvSpPr>
        <p:spPr>
          <a:xfrm>
            <a:off x="2436925" y="3449288"/>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BA2121"/>
                </a:solidFill>
                <a:latin typeface="Source Code Pro"/>
                <a:ea typeface="Source Code Pro"/>
                <a:cs typeface="Source Code Pro"/>
                <a:sym typeface="Source Code Pro"/>
              </a:rPr>
              <a:t>Query</a:t>
            </a:r>
            <a:endParaRPr>
              <a:solidFill>
                <a:srgbClr val="BA2121"/>
              </a:solidFill>
              <a:latin typeface="Source Code Pro"/>
              <a:ea typeface="Source Code Pro"/>
              <a:cs typeface="Source Code Pro"/>
              <a:sym typeface="Source Code Pro"/>
            </a:endParaRPr>
          </a:p>
        </p:txBody>
      </p:sp>
      <p:sp>
        <p:nvSpPr>
          <p:cNvPr id="660" name="Google Shape;660;p78"/>
          <p:cNvSpPr/>
          <p:nvPr/>
        </p:nvSpPr>
        <p:spPr>
          <a:xfrm>
            <a:off x="2436925" y="2756738"/>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B7743"/>
                </a:solidFill>
                <a:latin typeface="Source Code Pro"/>
                <a:ea typeface="Source Code Pro"/>
                <a:cs typeface="Source Code Pro"/>
                <a:sym typeface="Source Code Pro"/>
              </a:rPr>
              <a:t>Q&amp;As</a:t>
            </a:r>
            <a:endParaRPr>
              <a:solidFill>
                <a:srgbClr val="0B7743"/>
              </a:solidFill>
              <a:latin typeface="Source Code Pro"/>
              <a:ea typeface="Source Code Pro"/>
              <a:cs typeface="Source Code Pro"/>
              <a:sym typeface="Source Code Pro"/>
            </a:endParaRPr>
          </a:p>
        </p:txBody>
      </p:sp>
      <p:sp>
        <p:nvSpPr>
          <p:cNvPr id="661" name="Google Shape;661;p78"/>
          <p:cNvSpPr txBox="1"/>
          <p:nvPr/>
        </p:nvSpPr>
        <p:spPr>
          <a:xfrm>
            <a:off x="4722925" y="827450"/>
            <a:ext cx="3926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are President {{ president }}. The date is {{ date }}.</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will be asked a question.</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will be shown potentially relevant context. You should use this context to shape your answer and speaking style.</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Speeches</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a:t>
            </a:r>
            <a:r>
              <a:rPr lang="en-GB" sz="1000">
                <a:solidFill>
                  <a:srgbClr val="0000FF"/>
                </a:solidFill>
                <a:latin typeface="Source Code Pro"/>
                <a:ea typeface="Source Code Pro"/>
                <a:cs typeface="Source Code Pro"/>
                <a:sym typeface="Source Code Pro"/>
              </a:rPr>
              <a:t>Speech</a:t>
            </a:r>
            <a:r>
              <a:rPr lang="en-GB" sz="1000">
                <a:solidFill>
                  <a:srgbClr val="0000FF"/>
                </a:solidFill>
                <a:latin typeface="Source Code Pro"/>
                <a:ea typeface="Source Code Pro"/>
                <a:cs typeface="Source Code Pro"/>
                <a:sym typeface="Source Code Pro"/>
              </a:rPr>
              <a:t> 1</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Date: November 19, 1869</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Relevance: 0.79</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Content: Four score and seven years ago…</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Speech 2</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 Q&amp;As</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 Q&amp;A 1</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Date: November 20, 1869</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Relevance: 0.82</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Question: Mr. President, …</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Answer: Well, I think in terms of…</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 Query</a:t>
            </a:r>
            <a:endParaRPr sz="1000">
              <a:solidFill>
                <a:srgbClr val="BA2121"/>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Good morning, Mr. President. What do you think…</a:t>
            </a:r>
            <a:endParaRPr sz="10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9"/>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667" name="Google Shape;667;p79"/>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668" name="Google Shape;668;p79"/>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669" name="Google Shape;669;p79"/>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670" name="Google Shape;670;p79"/>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671" name="Google Shape;671;p79"/>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672" name="Google Shape;672;p79"/>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673" name="Google Shape;673;p79"/>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674" name="Google Shape;674;p79"/>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675" name="Google Shape;675;p79"/>
          <p:cNvCxnSpPr>
            <a:stCxn id="666" idx="1"/>
            <a:endCxn id="667"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676" name="Google Shape;676;p79"/>
          <p:cNvCxnSpPr>
            <a:stCxn id="670" idx="3"/>
            <a:endCxn id="674"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p79"/>
          <p:cNvCxnSpPr>
            <a:stCxn id="671" idx="3"/>
            <a:endCxn id="674"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678" name="Google Shape;678;p79"/>
          <p:cNvCxnSpPr>
            <a:stCxn id="667" idx="1"/>
            <a:endCxn id="668"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679" name="Google Shape;679;p79"/>
          <p:cNvCxnSpPr>
            <a:endCxn id="669"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680" name="Google Shape;680;p79"/>
          <p:cNvCxnSpPr>
            <a:stCxn id="666" idx="1"/>
            <a:endCxn id="674"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681" name="Google Shape;681;p79"/>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682" name="Google Shape;682;p79"/>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683" name="Google Shape;683;p79"/>
          <p:cNvCxnSpPr>
            <a:endCxn id="672"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79"/>
          <p:cNvCxnSpPr>
            <a:stCxn id="672" idx="2"/>
            <a:endCxn id="673"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685" name="Google Shape;685;p79"/>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686" name="Google Shape;686;p79"/>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687" name="Google Shape;687;p79"/>
          <p:cNvSpPr/>
          <p:nvPr/>
        </p:nvSpPr>
        <p:spPr>
          <a:xfrm>
            <a:off x="327425" y="545700"/>
            <a:ext cx="1666800" cy="41175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688" name="Google Shape;688;p79"/>
          <p:cNvSpPr txBox="1"/>
          <p:nvPr/>
        </p:nvSpPr>
        <p:spPr>
          <a:xfrm>
            <a:off x="700625" y="1319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 Example…</a:t>
            </a:r>
            <a:endParaRPr/>
          </a:p>
        </p:txBody>
      </p:sp>
      <p:sp>
        <p:nvSpPr>
          <p:cNvPr id="694" name="Google Shape;694;p80"/>
          <p:cNvSpPr txBox="1"/>
          <p:nvPr>
            <p:ph idx="1" type="body"/>
          </p:nvPr>
        </p:nvSpPr>
        <p:spPr>
          <a:xfrm>
            <a:off x="311700" y="1228675"/>
            <a:ext cx="8520600" cy="3340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GB" u="sng">
                <a:solidFill>
                  <a:schemeClr val="hlink"/>
                </a:solidFill>
                <a:hlinkClick r:id="rId3"/>
              </a:rPr>
              <a:t>The President's News Conference in Strasbourg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a:t>
            </a:r>
            <a:endParaRPr/>
          </a:p>
        </p:txBody>
      </p:sp>
      <p:sp>
        <p:nvSpPr>
          <p:cNvPr id="700" name="Google Shape;700;p8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a:p>
            <a:pPr indent="0" lvl="0" marL="0" rtl="0" algn="l">
              <a:spcBef>
                <a:spcPts val="1200"/>
              </a:spcBef>
              <a:spcAft>
                <a:spcPts val="0"/>
              </a:spcAft>
              <a:buNone/>
            </a:pPr>
            <a:r>
              <a:rPr lang="en-GB"/>
              <a:t>	</a:t>
            </a:r>
            <a:r>
              <a:rPr lang="en-GB"/>
              <a:t>d</a:t>
            </a:r>
            <a:r>
              <a:rPr lang="en-GB"/>
              <a:t>ate : “November 19, 1869”,</a:t>
            </a:r>
            <a:endParaRPr/>
          </a:p>
          <a:p>
            <a:pPr indent="0" lvl="0" marL="0" rtl="0" algn="l">
              <a:spcBef>
                <a:spcPts val="1200"/>
              </a:spcBef>
              <a:spcAft>
                <a:spcPts val="0"/>
              </a:spcAft>
              <a:buNone/>
            </a:pPr>
            <a:r>
              <a:rPr lang="en-GB"/>
              <a:t>	title : “The Gettysburg Address”,</a:t>
            </a:r>
            <a:endParaRPr/>
          </a:p>
          <a:p>
            <a:pPr indent="0" lvl="0" marL="0" rtl="0" algn="l">
              <a:spcBef>
                <a:spcPts val="1200"/>
              </a:spcBef>
              <a:spcAft>
                <a:spcPts val="0"/>
              </a:spcAft>
              <a:buNone/>
            </a:pPr>
            <a:r>
              <a:rPr lang="en-GB"/>
              <a:t>	speech : “Four score and seven years ago…”,</a:t>
            </a:r>
            <a:endParaRPr/>
          </a:p>
          <a:p>
            <a:pPr indent="0" lvl="0" marL="0" rtl="0" algn="l">
              <a:spcBef>
                <a:spcPts val="1200"/>
              </a:spcBef>
              <a:spcAft>
                <a:spcPts val="0"/>
              </a:spcAft>
              <a:buNone/>
            </a:pPr>
            <a:r>
              <a:rPr lang="en-GB"/>
              <a:t>	embedding : [0.45, 0.89, 0.10, …, 0.69]</a:t>
            </a:r>
            <a:endParaRPr/>
          </a:p>
          <a:p>
            <a:pPr indent="0" lvl="0" marL="0" rtl="0" algn="l">
              <a:spcBef>
                <a:spcPts val="1200"/>
              </a:spcBef>
              <a:spcAft>
                <a:spcPts val="0"/>
              </a:spcAft>
              <a:buNone/>
            </a:pPr>
            <a:r>
              <a:rPr lang="en-GB"/>
              <a:t>}</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839075" y="0"/>
            <a:ext cx="5465851"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a:t>
            </a:r>
            <a:endParaRPr/>
          </a:p>
        </p:txBody>
      </p:sp>
      <p:sp>
        <p:nvSpPr>
          <p:cNvPr id="706" name="Google Shape;706;p8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a:t>
            </a:r>
            <a:endParaRPr/>
          </a:p>
          <a:p>
            <a:pPr indent="0" lvl="0" marL="0" rtl="0" algn="l">
              <a:spcBef>
                <a:spcPts val="1200"/>
              </a:spcBef>
              <a:spcAft>
                <a:spcPts val="0"/>
              </a:spcAft>
              <a:buNone/>
            </a:pPr>
            <a:r>
              <a:rPr lang="en-GB"/>
              <a:t>	date : “November 20, 1869”,</a:t>
            </a:r>
            <a:endParaRPr/>
          </a:p>
          <a:p>
            <a:pPr indent="0" lvl="0" marL="0" rtl="0" algn="l">
              <a:spcBef>
                <a:spcPts val="1200"/>
              </a:spcBef>
              <a:spcAft>
                <a:spcPts val="0"/>
              </a:spcAft>
              <a:buNone/>
            </a:pPr>
            <a:r>
              <a:rPr lang="en-GB"/>
              <a:t>	title : “The President’s Press Conference”,</a:t>
            </a:r>
            <a:endParaRPr/>
          </a:p>
          <a:p>
            <a:pPr indent="0" lvl="0" marL="0" rtl="0" algn="l">
              <a:spcBef>
                <a:spcPts val="1200"/>
              </a:spcBef>
              <a:spcAft>
                <a:spcPts val="0"/>
              </a:spcAft>
              <a:buNone/>
            </a:pPr>
            <a:r>
              <a:rPr lang="en-GB"/>
              <a:t>	question : “Mr. President…”,</a:t>
            </a:r>
            <a:endParaRPr/>
          </a:p>
          <a:p>
            <a:pPr indent="0" lvl="0" marL="0" rtl="0" algn="l">
              <a:spcBef>
                <a:spcPts val="1200"/>
              </a:spcBef>
              <a:spcAft>
                <a:spcPts val="0"/>
              </a:spcAft>
              <a:buNone/>
            </a:pPr>
            <a:r>
              <a:rPr lang="en-GB"/>
              <a:t>	answer : “Well, I think in terms of…”, </a:t>
            </a:r>
            <a:endParaRPr/>
          </a:p>
          <a:p>
            <a:pPr indent="0" lvl="0" marL="0" rtl="0" algn="l">
              <a:spcBef>
                <a:spcPts val="1200"/>
              </a:spcBef>
              <a:spcAft>
                <a:spcPts val="0"/>
              </a:spcAft>
              <a:buNone/>
            </a:pPr>
            <a:r>
              <a:rPr lang="en-GB"/>
              <a:t>	embedding : [0.01, 0.81, 0.18, …, 0.42]</a:t>
            </a:r>
            <a:endParaRPr/>
          </a:p>
          <a:p>
            <a:pPr indent="0" lvl="0" marL="0" rtl="0" algn="l">
              <a:spcBef>
                <a:spcPts val="1200"/>
              </a:spcBef>
              <a:spcAft>
                <a:spcPts val="0"/>
              </a:spcAft>
              <a:buNone/>
            </a:pPr>
            <a:r>
              <a:rPr lang="en-GB"/>
              <a:t>}</a:t>
            </a:r>
            <a:endParaRPr/>
          </a:p>
          <a:p>
            <a:pPr indent="0" lvl="0" marL="0" rtl="0" algn="l">
              <a:spcBef>
                <a:spcPts val="120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3"/>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712" name="Google Shape;712;p83"/>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713" name="Google Shape;713;p83"/>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714" name="Google Shape;714;p83"/>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715" name="Google Shape;715;p83"/>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716" name="Google Shape;716;p83"/>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717" name="Google Shape;717;p83"/>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718" name="Google Shape;718;p83"/>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719" name="Google Shape;719;p83"/>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720" name="Google Shape;720;p83"/>
          <p:cNvCxnSpPr>
            <a:stCxn id="711" idx="1"/>
            <a:endCxn id="712"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83"/>
          <p:cNvCxnSpPr>
            <a:stCxn id="715" idx="3"/>
            <a:endCxn id="719"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83"/>
          <p:cNvCxnSpPr>
            <a:stCxn id="716" idx="3"/>
            <a:endCxn id="719"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83"/>
          <p:cNvCxnSpPr>
            <a:stCxn id="712" idx="1"/>
            <a:endCxn id="713"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83"/>
          <p:cNvCxnSpPr>
            <a:endCxn id="714"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725" name="Google Shape;725;p83"/>
          <p:cNvCxnSpPr>
            <a:stCxn id="711" idx="1"/>
            <a:endCxn id="719"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726" name="Google Shape;726;p83"/>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727" name="Google Shape;727;p83"/>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728" name="Google Shape;728;p83"/>
          <p:cNvCxnSpPr>
            <a:endCxn id="717"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83"/>
          <p:cNvCxnSpPr>
            <a:stCxn id="717" idx="2"/>
            <a:endCxn id="718"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730" name="Google Shape;730;p83"/>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731" name="Google Shape;731;p83"/>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732" name="Google Shape;732;p83"/>
          <p:cNvSpPr/>
          <p:nvPr/>
        </p:nvSpPr>
        <p:spPr>
          <a:xfrm>
            <a:off x="327425" y="545700"/>
            <a:ext cx="1666800" cy="41175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33" name="Google Shape;733;p83"/>
          <p:cNvSpPr txBox="1"/>
          <p:nvPr/>
        </p:nvSpPr>
        <p:spPr>
          <a:xfrm>
            <a:off x="700625" y="1319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
        <p:nvSpPr>
          <p:cNvPr id="734" name="Google Shape;734;p83"/>
          <p:cNvSpPr/>
          <p:nvPr/>
        </p:nvSpPr>
        <p:spPr>
          <a:xfrm>
            <a:off x="4250713" y="2720725"/>
            <a:ext cx="1666800" cy="20142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Input</a:t>
            </a:r>
            <a:endParaRPr/>
          </a:p>
        </p:txBody>
      </p:sp>
      <p:sp>
        <p:nvSpPr>
          <p:cNvPr id="740" name="Google Shape;740;p84"/>
          <p:cNvSpPr/>
          <p:nvPr/>
        </p:nvSpPr>
        <p:spPr>
          <a:xfrm>
            <a:off x="311700" y="1547525"/>
            <a:ext cx="1583388" cy="2592756"/>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sp>
        <p:nvSpPr>
          <p:cNvPr id="741" name="Google Shape;741;p84"/>
          <p:cNvSpPr/>
          <p:nvPr/>
        </p:nvSpPr>
        <p:spPr>
          <a:xfrm>
            <a:off x="2436925" y="13726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771E86"/>
                </a:solidFill>
                <a:latin typeface="Source Code Pro"/>
                <a:ea typeface="Source Code Pro"/>
                <a:cs typeface="Source Code Pro"/>
                <a:sym typeface="Source Code Pro"/>
              </a:rPr>
              <a:t>System prompt</a:t>
            </a:r>
            <a:endParaRPr>
              <a:solidFill>
                <a:srgbClr val="771E86"/>
              </a:solidFill>
              <a:latin typeface="Source Code Pro"/>
              <a:ea typeface="Source Code Pro"/>
              <a:cs typeface="Source Code Pro"/>
              <a:sym typeface="Source Code Pro"/>
            </a:endParaRPr>
          </a:p>
        </p:txBody>
      </p:sp>
      <p:sp>
        <p:nvSpPr>
          <p:cNvPr id="742" name="Google Shape;742;p84"/>
          <p:cNvSpPr/>
          <p:nvPr/>
        </p:nvSpPr>
        <p:spPr>
          <a:xfrm>
            <a:off x="2436925" y="2065313"/>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00FF"/>
                </a:solidFill>
                <a:latin typeface="Source Code Pro"/>
                <a:ea typeface="Source Code Pro"/>
                <a:cs typeface="Source Code Pro"/>
                <a:sym typeface="Source Code Pro"/>
              </a:rPr>
              <a:t>Speeches</a:t>
            </a:r>
            <a:endParaRPr>
              <a:solidFill>
                <a:srgbClr val="0000FF"/>
              </a:solidFill>
              <a:latin typeface="Source Code Pro"/>
              <a:ea typeface="Source Code Pro"/>
              <a:cs typeface="Source Code Pro"/>
              <a:sym typeface="Source Code Pro"/>
            </a:endParaRPr>
          </a:p>
        </p:txBody>
      </p:sp>
      <p:sp>
        <p:nvSpPr>
          <p:cNvPr id="743" name="Google Shape;743;p84"/>
          <p:cNvSpPr/>
          <p:nvPr/>
        </p:nvSpPr>
        <p:spPr>
          <a:xfrm>
            <a:off x="2436925" y="3449288"/>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BA2121"/>
                </a:solidFill>
                <a:latin typeface="Source Code Pro"/>
                <a:ea typeface="Source Code Pro"/>
                <a:cs typeface="Source Code Pro"/>
                <a:sym typeface="Source Code Pro"/>
              </a:rPr>
              <a:t>Query</a:t>
            </a:r>
            <a:endParaRPr>
              <a:solidFill>
                <a:srgbClr val="BA2121"/>
              </a:solidFill>
              <a:latin typeface="Source Code Pro"/>
              <a:ea typeface="Source Code Pro"/>
              <a:cs typeface="Source Code Pro"/>
              <a:sym typeface="Source Code Pro"/>
            </a:endParaRPr>
          </a:p>
        </p:txBody>
      </p:sp>
      <p:sp>
        <p:nvSpPr>
          <p:cNvPr id="744" name="Google Shape;744;p84"/>
          <p:cNvSpPr/>
          <p:nvPr/>
        </p:nvSpPr>
        <p:spPr>
          <a:xfrm>
            <a:off x="2436925" y="2756738"/>
            <a:ext cx="1744175" cy="86590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B7743"/>
                </a:solidFill>
                <a:latin typeface="Source Code Pro"/>
                <a:ea typeface="Source Code Pro"/>
                <a:cs typeface="Source Code Pro"/>
                <a:sym typeface="Source Code Pro"/>
              </a:rPr>
              <a:t>Q&amp;As</a:t>
            </a:r>
            <a:endParaRPr>
              <a:solidFill>
                <a:srgbClr val="0B7743"/>
              </a:solidFill>
              <a:latin typeface="Source Code Pro"/>
              <a:ea typeface="Source Code Pro"/>
              <a:cs typeface="Source Code Pro"/>
              <a:sym typeface="Source Code Pro"/>
            </a:endParaRPr>
          </a:p>
        </p:txBody>
      </p:sp>
      <p:sp>
        <p:nvSpPr>
          <p:cNvPr id="745" name="Google Shape;745;p84"/>
          <p:cNvSpPr txBox="1"/>
          <p:nvPr/>
        </p:nvSpPr>
        <p:spPr>
          <a:xfrm>
            <a:off x="4722925" y="827450"/>
            <a:ext cx="3926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are President {{ president }}. The date is {{ date }}.</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will be asked a question.</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771E86"/>
                </a:solidFill>
                <a:latin typeface="Source Code Pro"/>
                <a:ea typeface="Source Code Pro"/>
                <a:cs typeface="Source Code Pro"/>
                <a:sym typeface="Source Code Pro"/>
              </a:rPr>
              <a:t>You will be shown potentially relevant context. You should use this context to shape your answer and speaking style.</a:t>
            </a:r>
            <a:endParaRPr sz="1000">
              <a:solidFill>
                <a:srgbClr val="771E86"/>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Speeches</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Speech 1</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Date: November 19, 1869</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Relevance: 0.79</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Content: Four score and seven years ago…</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 Speech 2</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000FF"/>
                </a:solidFill>
                <a:latin typeface="Source Code Pro"/>
                <a:ea typeface="Source Code Pro"/>
                <a:cs typeface="Source Code Pro"/>
                <a:sym typeface="Source Code Pro"/>
              </a:rPr>
              <a:t>…</a:t>
            </a:r>
            <a:endParaRPr sz="1000">
              <a:solidFill>
                <a:srgbClr val="0000FF"/>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 Q&amp;As</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 Q&amp;A 1</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Date: November 20, 1869</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Relevance: 0.82</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Question: Mr. President, …</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0B7743"/>
                </a:solidFill>
                <a:latin typeface="Source Code Pro"/>
                <a:ea typeface="Source Code Pro"/>
                <a:cs typeface="Source Code Pro"/>
                <a:sym typeface="Source Code Pro"/>
              </a:rPr>
              <a:t>Answer: Well, I think in terms of…</a:t>
            </a:r>
            <a:endParaRPr sz="1000">
              <a:solidFill>
                <a:srgbClr val="0B7743"/>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 Query</a:t>
            </a:r>
            <a:endParaRPr sz="1000">
              <a:solidFill>
                <a:srgbClr val="BA2121"/>
              </a:solidFill>
              <a:latin typeface="Source Code Pro"/>
              <a:ea typeface="Source Code Pro"/>
              <a:cs typeface="Source Code Pro"/>
              <a:sym typeface="Source Code Pro"/>
            </a:endParaRPr>
          </a:p>
          <a:p>
            <a:pPr indent="0" lvl="0" marL="0" rtl="0" algn="l">
              <a:spcBef>
                <a:spcPts val="0"/>
              </a:spcBef>
              <a:spcAft>
                <a:spcPts val="0"/>
              </a:spcAft>
              <a:buNone/>
            </a:pPr>
            <a:r>
              <a:rPr lang="en-GB" sz="1000">
                <a:solidFill>
                  <a:srgbClr val="BA2121"/>
                </a:solidFill>
                <a:latin typeface="Source Code Pro"/>
                <a:ea typeface="Source Code Pro"/>
                <a:cs typeface="Source Code Pro"/>
                <a:sym typeface="Source Code Pro"/>
              </a:rPr>
              <a:t>Good morning, Mr. President. What do you think…</a:t>
            </a:r>
            <a:endParaRPr sz="1000">
              <a:solidFill>
                <a:schemeClr val="dk2"/>
              </a:solidFill>
              <a:latin typeface="Source Code Pro"/>
              <a:ea typeface="Source Code Pro"/>
              <a:cs typeface="Source Code Pro"/>
              <a:sym typeface="Source Code Pro"/>
            </a:endParaRPr>
          </a:p>
        </p:txBody>
      </p:sp>
      <p:sp>
        <p:nvSpPr>
          <p:cNvPr id="746" name="Google Shape;746;p84"/>
          <p:cNvSpPr/>
          <p:nvPr/>
        </p:nvSpPr>
        <p:spPr>
          <a:xfrm>
            <a:off x="2218213" y="1279675"/>
            <a:ext cx="2181600" cy="10518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47" name="Google Shape;747;p84"/>
          <p:cNvSpPr txBox="1"/>
          <p:nvPr/>
        </p:nvSpPr>
        <p:spPr>
          <a:xfrm>
            <a:off x="2851375" y="737200"/>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3" name="Google Shape;753;p8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54" name="Google Shape;754;p8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5" name="Google Shape;755;p85"/>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6"/>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761" name="Google Shape;761;p86"/>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762" name="Google Shape;762;p86"/>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763" name="Google Shape;763;p86"/>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764" name="Google Shape;764;p86"/>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765" name="Google Shape;765;p86"/>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766" name="Google Shape;766;p86"/>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767" name="Google Shape;767;p86"/>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768" name="Google Shape;768;p86"/>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769" name="Google Shape;769;p86"/>
          <p:cNvCxnSpPr>
            <a:stCxn id="760" idx="1"/>
            <a:endCxn id="761"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86"/>
          <p:cNvCxnSpPr>
            <a:stCxn id="764" idx="3"/>
            <a:endCxn id="768"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86"/>
          <p:cNvCxnSpPr>
            <a:stCxn id="765" idx="3"/>
            <a:endCxn id="768"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86"/>
          <p:cNvCxnSpPr>
            <a:stCxn id="761" idx="1"/>
            <a:endCxn id="762"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86"/>
          <p:cNvCxnSpPr>
            <a:endCxn id="763"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774" name="Google Shape;774;p86"/>
          <p:cNvCxnSpPr>
            <a:stCxn id="760" idx="1"/>
            <a:endCxn id="768"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775" name="Google Shape;775;p86"/>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776" name="Google Shape;776;p86"/>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777" name="Google Shape;777;p86"/>
          <p:cNvCxnSpPr>
            <a:endCxn id="766"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778" name="Google Shape;778;p86"/>
          <p:cNvCxnSpPr>
            <a:stCxn id="766" idx="2"/>
            <a:endCxn id="767"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6"/>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780" name="Google Shape;780;p86"/>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781" name="Google Shape;781;p86"/>
          <p:cNvSpPr/>
          <p:nvPr/>
        </p:nvSpPr>
        <p:spPr>
          <a:xfrm>
            <a:off x="327425" y="545700"/>
            <a:ext cx="1666800" cy="41175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82" name="Google Shape;782;p86"/>
          <p:cNvSpPr txBox="1"/>
          <p:nvPr/>
        </p:nvSpPr>
        <p:spPr>
          <a:xfrm>
            <a:off x="700625" y="1319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
        <p:nvSpPr>
          <p:cNvPr id="783" name="Google Shape;783;p86"/>
          <p:cNvSpPr/>
          <p:nvPr/>
        </p:nvSpPr>
        <p:spPr>
          <a:xfrm>
            <a:off x="4250713" y="2720725"/>
            <a:ext cx="1666800" cy="20142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784" name="Google Shape;784;p86"/>
          <p:cNvSpPr txBox="1"/>
          <p:nvPr/>
        </p:nvSpPr>
        <p:spPr>
          <a:xfrm>
            <a:off x="4698225" y="23130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
        <p:nvSpPr>
          <p:cNvPr id="785" name="Google Shape;785;p86"/>
          <p:cNvSpPr/>
          <p:nvPr/>
        </p:nvSpPr>
        <p:spPr>
          <a:xfrm>
            <a:off x="6536400" y="2470550"/>
            <a:ext cx="1887300" cy="24369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do I evaluate responses?</a:t>
            </a:r>
            <a:endParaRPr/>
          </a:p>
        </p:txBody>
      </p:sp>
      <p:sp>
        <p:nvSpPr>
          <p:cNvPr id="791" name="Google Shape;791;p8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Exact match?</a:t>
            </a:r>
            <a:endParaRPr/>
          </a:p>
          <a:p>
            <a:pPr indent="0" lvl="0" marL="0" rtl="0" algn="l">
              <a:spcBef>
                <a:spcPts val="1200"/>
              </a:spcBef>
              <a:spcAft>
                <a:spcPts val="0"/>
              </a:spcAft>
              <a:buNone/>
            </a:pPr>
            <a:r>
              <a:rPr lang="en-GB"/>
              <a:t>Sentiment?</a:t>
            </a:r>
            <a:endParaRPr/>
          </a:p>
          <a:p>
            <a:pPr indent="0" lvl="0" marL="0" rtl="0" algn="l">
              <a:spcBef>
                <a:spcPts val="1200"/>
              </a:spcBef>
              <a:spcAft>
                <a:spcPts val="1200"/>
              </a:spcAft>
              <a:buNone/>
            </a:pPr>
            <a:r>
              <a:rPr lang="en-GB"/>
              <a:t>Stylometrics?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8"/>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797" name="Google Shape;797;p88"/>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798" name="Google Shape;798;p88"/>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799" name="Google Shape;799;p88"/>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800" name="Google Shape;800;p88"/>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801" name="Google Shape;801;p88"/>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802" name="Google Shape;802;p88"/>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803" name="Google Shape;803;p88"/>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804" name="Google Shape;804;p88"/>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805" name="Google Shape;805;p88"/>
          <p:cNvCxnSpPr>
            <a:stCxn id="796" idx="1"/>
            <a:endCxn id="797"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806" name="Google Shape;806;p88"/>
          <p:cNvCxnSpPr>
            <a:stCxn id="800" idx="3"/>
            <a:endCxn id="804"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807" name="Google Shape;807;p88"/>
          <p:cNvCxnSpPr>
            <a:stCxn id="801" idx="3"/>
            <a:endCxn id="804"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808" name="Google Shape;808;p88"/>
          <p:cNvCxnSpPr>
            <a:stCxn id="797" idx="1"/>
            <a:endCxn id="798"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809" name="Google Shape;809;p88"/>
          <p:cNvCxnSpPr>
            <a:endCxn id="799"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810" name="Google Shape;810;p88"/>
          <p:cNvCxnSpPr>
            <a:stCxn id="796" idx="1"/>
            <a:endCxn id="804"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811" name="Google Shape;811;p88"/>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812" name="Google Shape;812;p88"/>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813" name="Google Shape;813;p88"/>
          <p:cNvCxnSpPr>
            <a:endCxn id="802"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88"/>
          <p:cNvCxnSpPr>
            <a:stCxn id="802" idx="2"/>
            <a:endCxn id="803"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815" name="Google Shape;815;p88"/>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816" name="Google Shape;816;p88"/>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817" name="Google Shape;817;p88"/>
          <p:cNvSpPr/>
          <p:nvPr/>
        </p:nvSpPr>
        <p:spPr>
          <a:xfrm>
            <a:off x="327425" y="545700"/>
            <a:ext cx="1666800" cy="41175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18" name="Google Shape;818;p88"/>
          <p:cNvSpPr txBox="1"/>
          <p:nvPr/>
        </p:nvSpPr>
        <p:spPr>
          <a:xfrm>
            <a:off x="700625" y="1319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
        <p:nvSpPr>
          <p:cNvPr id="819" name="Google Shape;819;p88"/>
          <p:cNvSpPr/>
          <p:nvPr/>
        </p:nvSpPr>
        <p:spPr>
          <a:xfrm>
            <a:off x="4250713" y="2720725"/>
            <a:ext cx="1666800" cy="20142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20" name="Google Shape;820;p88"/>
          <p:cNvSpPr txBox="1"/>
          <p:nvPr/>
        </p:nvSpPr>
        <p:spPr>
          <a:xfrm>
            <a:off x="4698225" y="231307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
        <p:nvSpPr>
          <p:cNvPr id="821" name="Google Shape;821;p88"/>
          <p:cNvSpPr/>
          <p:nvPr/>
        </p:nvSpPr>
        <p:spPr>
          <a:xfrm>
            <a:off x="6536400" y="2470550"/>
            <a:ext cx="1887300" cy="24369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22" name="Google Shape;822;p88"/>
          <p:cNvSpPr txBox="1"/>
          <p:nvPr/>
        </p:nvSpPr>
        <p:spPr>
          <a:xfrm>
            <a:off x="7022400" y="2080625"/>
            <a:ext cx="9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980000"/>
                </a:solidFill>
                <a:latin typeface="Source Code Pro"/>
                <a:ea typeface="Source Code Pro"/>
                <a:cs typeface="Source Code Pro"/>
                <a:sym typeface="Source Code Pro"/>
              </a:rPr>
              <a:t>HARD!</a:t>
            </a:r>
            <a:endParaRPr b="1" sz="1800">
              <a:solidFill>
                <a:srgbClr val="98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9"/>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828" name="Google Shape;828;p89"/>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829" name="Google Shape;829;p89"/>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830" name="Google Shape;830;p89"/>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831" name="Google Shape;831;p89"/>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832" name="Google Shape;832;p89"/>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833" name="Google Shape;833;p89"/>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834" name="Google Shape;834;p89"/>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835" name="Google Shape;835;p89"/>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836" name="Google Shape;836;p89"/>
          <p:cNvCxnSpPr>
            <a:stCxn id="827" idx="1"/>
            <a:endCxn id="828"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89"/>
          <p:cNvCxnSpPr>
            <a:stCxn id="831" idx="3"/>
            <a:endCxn id="835"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89"/>
          <p:cNvCxnSpPr>
            <a:stCxn id="832" idx="3"/>
            <a:endCxn id="835"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839" name="Google Shape;839;p89"/>
          <p:cNvCxnSpPr>
            <a:stCxn id="828" idx="1"/>
            <a:endCxn id="829"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840" name="Google Shape;840;p89"/>
          <p:cNvCxnSpPr>
            <a:endCxn id="830"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841" name="Google Shape;841;p89"/>
          <p:cNvCxnSpPr>
            <a:stCxn id="827" idx="1"/>
            <a:endCxn id="835"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842" name="Google Shape;842;p89"/>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843" name="Google Shape;843;p89"/>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844" name="Google Shape;844;p89"/>
          <p:cNvCxnSpPr>
            <a:endCxn id="833"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845" name="Google Shape;845;p89"/>
          <p:cNvCxnSpPr>
            <a:stCxn id="833" idx="2"/>
            <a:endCxn id="834"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846" name="Google Shape;846;p89"/>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847" name="Google Shape;847;p89"/>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848" name="Google Shape;848;p89"/>
          <p:cNvSpPr/>
          <p:nvPr/>
        </p:nvSpPr>
        <p:spPr>
          <a:xfrm>
            <a:off x="515950" y="873125"/>
            <a:ext cx="1088586" cy="1323594"/>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49" name="Google Shape;849;p89"/>
          <p:cNvSpPr/>
          <p:nvPr/>
        </p:nvSpPr>
        <p:spPr>
          <a:xfrm>
            <a:off x="515950" y="2892850"/>
            <a:ext cx="1088586" cy="1323594"/>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0" name="Google Shape;850;p89"/>
          <p:cNvSpPr/>
          <p:nvPr/>
        </p:nvSpPr>
        <p:spPr>
          <a:xfrm>
            <a:off x="4539875" y="2987575"/>
            <a:ext cx="1088586" cy="1323594"/>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1" name="Google Shape;851;p89"/>
          <p:cNvSpPr/>
          <p:nvPr/>
        </p:nvSpPr>
        <p:spPr>
          <a:xfrm>
            <a:off x="2610250" y="100025"/>
            <a:ext cx="584604" cy="643194"/>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2" name="Google Shape;852;p89"/>
          <p:cNvSpPr/>
          <p:nvPr/>
        </p:nvSpPr>
        <p:spPr>
          <a:xfrm>
            <a:off x="1125675" y="4467800"/>
            <a:ext cx="584604" cy="643194"/>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3" name="Google Shape;853;p89"/>
          <p:cNvSpPr/>
          <p:nvPr/>
        </p:nvSpPr>
        <p:spPr>
          <a:xfrm>
            <a:off x="6933425" y="2441625"/>
            <a:ext cx="1014012" cy="1125198"/>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4" name="Google Shape;854;p89"/>
          <p:cNvSpPr/>
          <p:nvPr/>
        </p:nvSpPr>
        <p:spPr>
          <a:xfrm>
            <a:off x="4522900" y="1173400"/>
            <a:ext cx="1156518" cy="1023300"/>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5" name="Google Shape;855;p89"/>
          <p:cNvSpPr/>
          <p:nvPr/>
        </p:nvSpPr>
        <p:spPr>
          <a:xfrm>
            <a:off x="6692225" y="3743625"/>
            <a:ext cx="1156518" cy="1125198"/>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56" name="Google Shape;856;p89"/>
          <p:cNvSpPr/>
          <p:nvPr/>
        </p:nvSpPr>
        <p:spPr>
          <a:xfrm>
            <a:off x="6970775" y="943500"/>
            <a:ext cx="1014012" cy="1125198"/>
          </a:xfrm>
          <a:prstGeom prst="lightningBolt">
            <a:avLst/>
          </a:prstGeom>
          <a:solidFill>
            <a:srgbClr val="BA2121"/>
          </a:solid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0"/>
          <p:cNvSpPr/>
          <p:nvPr/>
        </p:nvSpPr>
        <p:spPr>
          <a:xfrm>
            <a:off x="6692225" y="11734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862" name="Google Shape;862;p90"/>
          <p:cNvSpPr/>
          <p:nvPr/>
        </p:nvSpPr>
        <p:spPr>
          <a:xfrm>
            <a:off x="4391375" y="1229100"/>
            <a:ext cx="1385475" cy="779300"/>
          </a:xfrm>
          <a:prstGeom prst="flowChartManualInpu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Embedding</a:t>
            </a:r>
            <a:endParaRPr>
              <a:latin typeface="Source Code Pro"/>
              <a:ea typeface="Source Code Pro"/>
              <a:cs typeface="Source Code Pro"/>
              <a:sym typeface="Source Code Pro"/>
            </a:endParaRPr>
          </a:p>
        </p:txBody>
      </p:sp>
      <p:sp>
        <p:nvSpPr>
          <p:cNvPr id="863" name="Google Shape;863;p90"/>
          <p:cNvSpPr/>
          <p:nvPr/>
        </p:nvSpPr>
        <p:spPr>
          <a:xfrm>
            <a:off x="576425" y="956950"/>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864" name="Google Shape;864;p90"/>
          <p:cNvSpPr/>
          <p:nvPr/>
        </p:nvSpPr>
        <p:spPr>
          <a:xfrm>
            <a:off x="576425" y="2971025"/>
            <a:ext cx="1088575" cy="13236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DB</a:t>
            </a:r>
            <a:endParaRPr>
              <a:latin typeface="Source Code Pro"/>
              <a:ea typeface="Source Code Pro"/>
              <a:cs typeface="Source Code Pro"/>
              <a:sym typeface="Source Code Pro"/>
            </a:endParaRPr>
          </a:p>
        </p:txBody>
      </p:sp>
      <p:sp>
        <p:nvSpPr>
          <p:cNvPr id="865" name="Google Shape;865;p90"/>
          <p:cNvSpPr/>
          <p:nvPr/>
        </p:nvSpPr>
        <p:spPr>
          <a:xfrm>
            <a:off x="2424525" y="2719713"/>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Speeches</a:t>
            </a:r>
            <a:endParaRPr>
              <a:latin typeface="Source Code Pro"/>
              <a:ea typeface="Source Code Pro"/>
              <a:cs typeface="Source Code Pro"/>
              <a:sym typeface="Source Code Pro"/>
            </a:endParaRPr>
          </a:p>
        </p:txBody>
      </p:sp>
      <p:sp>
        <p:nvSpPr>
          <p:cNvPr id="866" name="Google Shape;866;p90"/>
          <p:cNvSpPr/>
          <p:nvPr/>
        </p:nvSpPr>
        <p:spPr>
          <a:xfrm>
            <a:off x="2424525" y="3737938"/>
            <a:ext cx="1207332" cy="729864"/>
          </a:xfrm>
          <a:prstGeom prst="flowChartMultidocumen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Q&amp;As</a:t>
            </a:r>
            <a:endParaRPr>
              <a:latin typeface="Source Code Pro"/>
              <a:ea typeface="Source Code Pro"/>
              <a:cs typeface="Source Code Pro"/>
              <a:sym typeface="Source Code Pro"/>
            </a:endParaRPr>
          </a:p>
        </p:txBody>
      </p:sp>
      <p:sp>
        <p:nvSpPr>
          <p:cNvPr id="867" name="Google Shape;867;p90"/>
          <p:cNvSpPr/>
          <p:nvPr/>
        </p:nvSpPr>
        <p:spPr>
          <a:xfrm>
            <a:off x="6933425" y="2558875"/>
            <a:ext cx="1088700" cy="890700"/>
          </a:xfrm>
          <a:prstGeom prst="plus">
            <a:avLst>
              <a:gd fmla="val 25000"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LLM</a:t>
            </a:r>
            <a:endParaRPr>
              <a:latin typeface="Source Code Pro"/>
              <a:ea typeface="Source Code Pro"/>
              <a:cs typeface="Source Code Pro"/>
              <a:sym typeface="Source Code Pro"/>
            </a:endParaRPr>
          </a:p>
        </p:txBody>
      </p:sp>
      <p:sp>
        <p:nvSpPr>
          <p:cNvPr id="868" name="Google Shape;868;p90"/>
          <p:cNvSpPr/>
          <p:nvPr/>
        </p:nvSpPr>
        <p:spPr>
          <a:xfrm>
            <a:off x="6692225" y="3849300"/>
            <a:ext cx="1571100" cy="890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869" name="Google Shape;869;p90"/>
          <p:cNvSpPr/>
          <p:nvPr/>
        </p:nvSpPr>
        <p:spPr>
          <a:xfrm>
            <a:off x="4552200" y="2892850"/>
            <a:ext cx="1207332" cy="1669950"/>
          </a:xfrm>
          <a:prstGeom prst="flowChartMultidocumen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Input</a:t>
            </a:r>
            <a:endParaRPr>
              <a:latin typeface="Source Code Pro"/>
              <a:ea typeface="Source Code Pro"/>
              <a:cs typeface="Source Code Pro"/>
              <a:sym typeface="Source Code Pro"/>
            </a:endParaRPr>
          </a:p>
        </p:txBody>
      </p:sp>
      <p:cxnSp>
        <p:nvCxnSpPr>
          <p:cNvPr id="870" name="Google Shape;870;p90"/>
          <p:cNvCxnSpPr>
            <a:stCxn id="861" idx="1"/>
            <a:endCxn id="862" idx="3"/>
          </p:cNvCxnSpPr>
          <p:nvPr/>
        </p:nvCxnSpPr>
        <p:spPr>
          <a:xfrm rot="10800000">
            <a:off x="5776925" y="1618750"/>
            <a:ext cx="915300" cy="0"/>
          </a:xfrm>
          <a:prstGeom prst="straightConnector1">
            <a:avLst/>
          </a:prstGeom>
          <a:noFill/>
          <a:ln cap="flat" cmpd="sng" w="9525">
            <a:solidFill>
              <a:schemeClr val="dk2"/>
            </a:solidFill>
            <a:prstDash val="solid"/>
            <a:round/>
            <a:headEnd len="med" w="med" type="none"/>
            <a:tailEnd len="med" w="med" type="triangle"/>
          </a:ln>
        </p:spPr>
      </p:cxnSp>
      <p:cxnSp>
        <p:nvCxnSpPr>
          <p:cNvPr id="871" name="Google Shape;871;p90"/>
          <p:cNvCxnSpPr>
            <a:stCxn id="865" idx="3"/>
            <a:endCxn id="869" idx="1"/>
          </p:cNvCxnSpPr>
          <p:nvPr/>
        </p:nvCxnSpPr>
        <p:spPr>
          <a:xfrm>
            <a:off x="3631857" y="3084645"/>
            <a:ext cx="920400" cy="643200"/>
          </a:xfrm>
          <a:prstGeom prst="straightConnector1">
            <a:avLst/>
          </a:prstGeom>
          <a:noFill/>
          <a:ln cap="flat" cmpd="sng" w="9525">
            <a:solidFill>
              <a:schemeClr val="dk2"/>
            </a:solidFill>
            <a:prstDash val="solid"/>
            <a:round/>
            <a:headEnd len="med" w="med" type="none"/>
            <a:tailEnd len="med" w="med" type="triangle"/>
          </a:ln>
        </p:spPr>
      </p:cxnSp>
      <p:cxnSp>
        <p:nvCxnSpPr>
          <p:cNvPr id="872" name="Google Shape;872;p90"/>
          <p:cNvCxnSpPr>
            <a:stCxn id="866" idx="3"/>
            <a:endCxn id="869" idx="1"/>
          </p:cNvCxnSpPr>
          <p:nvPr/>
        </p:nvCxnSpPr>
        <p:spPr>
          <a:xfrm flipH="1" rot="10800000">
            <a:off x="3631857" y="3727870"/>
            <a:ext cx="920400" cy="375000"/>
          </a:xfrm>
          <a:prstGeom prst="straightConnector1">
            <a:avLst/>
          </a:prstGeom>
          <a:noFill/>
          <a:ln cap="flat" cmpd="sng" w="9525">
            <a:solidFill>
              <a:schemeClr val="dk2"/>
            </a:solidFill>
            <a:prstDash val="solid"/>
            <a:round/>
            <a:headEnd len="med" w="med" type="none"/>
            <a:tailEnd len="med" w="med" type="triangle"/>
          </a:ln>
        </p:spPr>
      </p:cxnSp>
      <p:cxnSp>
        <p:nvCxnSpPr>
          <p:cNvPr id="873" name="Google Shape;873;p90"/>
          <p:cNvCxnSpPr>
            <a:stCxn id="862" idx="1"/>
            <a:endCxn id="863" idx="4"/>
          </p:cNvCxnSpPr>
          <p:nvPr/>
        </p:nvCxnSpPr>
        <p:spPr>
          <a:xfrm rot="10800000">
            <a:off x="1664975" y="1618750"/>
            <a:ext cx="2726400" cy="0"/>
          </a:xfrm>
          <a:prstGeom prst="straightConnector1">
            <a:avLst/>
          </a:prstGeom>
          <a:noFill/>
          <a:ln cap="flat" cmpd="sng" w="9525">
            <a:solidFill>
              <a:schemeClr val="dk2"/>
            </a:solidFill>
            <a:prstDash val="solid"/>
            <a:round/>
            <a:headEnd len="med" w="med" type="none"/>
            <a:tailEnd len="med" w="med" type="triangle"/>
          </a:ln>
        </p:spPr>
      </p:cxnSp>
      <p:cxnSp>
        <p:nvCxnSpPr>
          <p:cNvPr id="874" name="Google Shape;874;p90"/>
          <p:cNvCxnSpPr>
            <a:endCxn id="864" idx="4"/>
          </p:cNvCxnSpPr>
          <p:nvPr/>
        </p:nvCxnSpPr>
        <p:spPr>
          <a:xfrm flipH="1">
            <a:off x="1665000" y="1618625"/>
            <a:ext cx="2726400" cy="2014200"/>
          </a:xfrm>
          <a:prstGeom prst="bentConnector3">
            <a:avLst>
              <a:gd fmla="val 84392" name="adj1"/>
            </a:avLst>
          </a:prstGeom>
          <a:noFill/>
          <a:ln cap="flat" cmpd="sng" w="9525">
            <a:solidFill>
              <a:schemeClr val="dk2"/>
            </a:solidFill>
            <a:prstDash val="solid"/>
            <a:round/>
            <a:headEnd len="med" w="med" type="none"/>
            <a:tailEnd len="med" w="med" type="triangle"/>
          </a:ln>
        </p:spPr>
      </p:cxnSp>
      <p:cxnSp>
        <p:nvCxnSpPr>
          <p:cNvPr id="875" name="Google Shape;875;p90"/>
          <p:cNvCxnSpPr>
            <a:stCxn id="861" idx="1"/>
            <a:endCxn id="869" idx="0"/>
          </p:cNvCxnSpPr>
          <p:nvPr/>
        </p:nvCxnSpPr>
        <p:spPr>
          <a:xfrm flipH="1">
            <a:off x="5239025" y="1618750"/>
            <a:ext cx="1453200" cy="1274100"/>
          </a:xfrm>
          <a:prstGeom prst="straightConnector1">
            <a:avLst/>
          </a:prstGeom>
          <a:noFill/>
          <a:ln cap="flat" cmpd="sng" w="9525">
            <a:solidFill>
              <a:schemeClr val="dk2"/>
            </a:solidFill>
            <a:prstDash val="solid"/>
            <a:round/>
            <a:headEnd len="med" w="med" type="none"/>
            <a:tailEnd len="med" w="med" type="triangle"/>
          </a:ln>
        </p:spPr>
      </p:cxnSp>
      <p:sp>
        <p:nvSpPr>
          <p:cNvPr id="876" name="Google Shape;876;p90"/>
          <p:cNvSpPr/>
          <p:nvPr/>
        </p:nvSpPr>
        <p:spPr>
          <a:xfrm>
            <a:off x="1125675" y="519540"/>
            <a:ext cx="1966850" cy="2198400"/>
          </a:xfrm>
          <a:custGeom>
            <a:rect b="b" l="l" r="r" t="t"/>
            <a:pathLst>
              <a:path extrusionOk="0" h="87936" w="78674">
                <a:moveTo>
                  <a:pt x="0" y="17673"/>
                </a:moveTo>
                <a:cubicBezTo>
                  <a:pt x="3794" y="15199"/>
                  <a:pt x="14349" y="5550"/>
                  <a:pt x="22761" y="2829"/>
                </a:cubicBezTo>
                <a:cubicBezTo>
                  <a:pt x="31173" y="108"/>
                  <a:pt x="43295" y="-1047"/>
                  <a:pt x="50470" y="1345"/>
                </a:cubicBezTo>
                <a:cubicBezTo>
                  <a:pt x="57645" y="3737"/>
                  <a:pt x="61603" y="6458"/>
                  <a:pt x="65809" y="17179"/>
                </a:cubicBezTo>
                <a:cubicBezTo>
                  <a:pt x="70015" y="27900"/>
                  <a:pt x="73561" y="53876"/>
                  <a:pt x="75705" y="65669"/>
                </a:cubicBezTo>
                <a:cubicBezTo>
                  <a:pt x="77849" y="77462"/>
                  <a:pt x="78179" y="84225"/>
                  <a:pt x="78674" y="87936"/>
                </a:cubicBezTo>
              </a:path>
            </a:pathLst>
          </a:custGeom>
          <a:noFill/>
          <a:ln cap="flat" cmpd="sng" w="19050">
            <a:solidFill>
              <a:schemeClr val="dk2"/>
            </a:solidFill>
            <a:prstDash val="solid"/>
            <a:round/>
            <a:headEnd len="med" w="med" type="none"/>
            <a:tailEnd len="med" w="med" type="stealth"/>
          </a:ln>
        </p:spPr>
      </p:sp>
      <p:sp>
        <p:nvSpPr>
          <p:cNvPr id="877" name="Google Shape;877;p90"/>
          <p:cNvSpPr/>
          <p:nvPr/>
        </p:nvSpPr>
        <p:spPr>
          <a:xfrm>
            <a:off x="1125675" y="4216450"/>
            <a:ext cx="1298848" cy="523556"/>
          </a:xfrm>
          <a:custGeom>
            <a:rect b="b" l="l" r="r" t="t"/>
            <a:pathLst>
              <a:path extrusionOk="0" h="19585" w="46512">
                <a:moveTo>
                  <a:pt x="0" y="2969"/>
                </a:moveTo>
                <a:cubicBezTo>
                  <a:pt x="990" y="4866"/>
                  <a:pt x="1815" y="11710"/>
                  <a:pt x="5938" y="14349"/>
                </a:cubicBezTo>
                <a:cubicBezTo>
                  <a:pt x="10061" y="16988"/>
                  <a:pt x="17978" y="21194"/>
                  <a:pt x="24740" y="18802"/>
                </a:cubicBezTo>
                <a:cubicBezTo>
                  <a:pt x="31502" y="16411"/>
                  <a:pt x="42883" y="3134"/>
                  <a:pt x="46512" y="0"/>
                </a:cubicBezTo>
              </a:path>
            </a:pathLst>
          </a:custGeom>
          <a:noFill/>
          <a:ln cap="flat" cmpd="sng" w="19050">
            <a:solidFill>
              <a:schemeClr val="dk2"/>
            </a:solidFill>
            <a:prstDash val="solid"/>
            <a:round/>
            <a:headEnd len="med" w="med" type="none"/>
            <a:tailEnd len="med" w="med" type="stealth"/>
          </a:ln>
        </p:spPr>
      </p:sp>
      <p:cxnSp>
        <p:nvCxnSpPr>
          <p:cNvPr id="878" name="Google Shape;878;p90"/>
          <p:cNvCxnSpPr>
            <a:endCxn id="867" idx="1"/>
          </p:cNvCxnSpPr>
          <p:nvPr/>
        </p:nvCxnSpPr>
        <p:spPr>
          <a:xfrm flipH="1" rot="10800000">
            <a:off x="5776925" y="3004225"/>
            <a:ext cx="1156500" cy="692700"/>
          </a:xfrm>
          <a:prstGeom prst="straightConnector1">
            <a:avLst/>
          </a:prstGeom>
          <a:noFill/>
          <a:ln cap="flat" cmpd="sng" w="9525">
            <a:solidFill>
              <a:schemeClr val="dk2"/>
            </a:solidFill>
            <a:prstDash val="solid"/>
            <a:round/>
            <a:headEnd len="med" w="med" type="none"/>
            <a:tailEnd len="med" w="med" type="triangle"/>
          </a:ln>
        </p:spPr>
      </p:cxnSp>
      <p:cxnSp>
        <p:nvCxnSpPr>
          <p:cNvPr id="879" name="Google Shape;879;p90"/>
          <p:cNvCxnSpPr>
            <a:stCxn id="867" idx="2"/>
            <a:endCxn id="868" idx="0"/>
          </p:cNvCxnSpPr>
          <p:nvPr/>
        </p:nvCxnSpPr>
        <p:spPr>
          <a:xfrm>
            <a:off x="7477775" y="3449575"/>
            <a:ext cx="0" cy="399600"/>
          </a:xfrm>
          <a:prstGeom prst="straightConnector1">
            <a:avLst/>
          </a:prstGeom>
          <a:noFill/>
          <a:ln cap="flat" cmpd="sng" w="9525">
            <a:solidFill>
              <a:schemeClr val="dk2"/>
            </a:solidFill>
            <a:prstDash val="solid"/>
            <a:round/>
            <a:headEnd len="med" w="med" type="none"/>
            <a:tailEnd len="med" w="med" type="triangle"/>
          </a:ln>
        </p:spPr>
      </p:cxnSp>
      <p:sp>
        <p:nvSpPr>
          <p:cNvPr id="880" name="Google Shape;880;p90"/>
          <p:cNvSpPr txBox="1"/>
          <p:nvPr/>
        </p:nvSpPr>
        <p:spPr>
          <a:xfrm>
            <a:off x="2226625" y="1550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speeches</a:t>
            </a:r>
            <a:endParaRPr sz="1500">
              <a:solidFill>
                <a:schemeClr val="dk2"/>
              </a:solidFill>
              <a:latin typeface="Source Code Pro"/>
              <a:ea typeface="Source Code Pro"/>
              <a:cs typeface="Source Code Pro"/>
              <a:sym typeface="Source Code Pro"/>
            </a:endParaRPr>
          </a:p>
        </p:txBody>
      </p:sp>
      <p:sp>
        <p:nvSpPr>
          <p:cNvPr id="881" name="Google Shape;881;p90"/>
          <p:cNvSpPr txBox="1"/>
          <p:nvPr/>
        </p:nvSpPr>
        <p:spPr>
          <a:xfrm>
            <a:off x="944100" y="4680875"/>
            <a:ext cx="642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2"/>
                </a:solidFill>
                <a:latin typeface="Source Code Pro"/>
                <a:ea typeface="Source Code Pro"/>
                <a:cs typeface="Source Code Pro"/>
                <a:sym typeface="Source Code Pro"/>
              </a:rPr>
              <a:t>top k Q&amp;As</a:t>
            </a:r>
            <a:endParaRPr sz="1500">
              <a:solidFill>
                <a:schemeClr val="dk2"/>
              </a:solidFill>
              <a:latin typeface="Source Code Pro"/>
              <a:ea typeface="Source Code Pro"/>
              <a:cs typeface="Source Code Pro"/>
              <a:sym typeface="Source Code Pro"/>
            </a:endParaRPr>
          </a:p>
        </p:txBody>
      </p:sp>
      <p:sp>
        <p:nvSpPr>
          <p:cNvPr id="882" name="Google Shape;882;p90"/>
          <p:cNvSpPr/>
          <p:nvPr/>
        </p:nvSpPr>
        <p:spPr>
          <a:xfrm>
            <a:off x="436575" y="148825"/>
            <a:ext cx="8026800" cy="4891500"/>
          </a:xfrm>
          <a:prstGeom prst="rect">
            <a:avLst/>
          </a:prstGeom>
          <a:noFill/>
          <a:ln cap="flat" cmpd="sng" w="28575">
            <a:solidFill>
              <a:srgbClr val="BA2121"/>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83" name="Google Shape;883;p90"/>
          <p:cNvSpPr txBox="1"/>
          <p:nvPr/>
        </p:nvSpPr>
        <p:spPr>
          <a:xfrm>
            <a:off x="2574750" y="1717500"/>
            <a:ext cx="39945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900">
                <a:solidFill>
                  <a:srgbClr val="BA2121"/>
                </a:solidFill>
                <a:highlight>
                  <a:srgbClr val="E6B8AF"/>
                </a:highlight>
                <a:latin typeface="Source Code Pro"/>
                <a:ea typeface="Source Code Pro"/>
                <a:cs typeface="Source Code Pro"/>
                <a:sym typeface="Source Code Pro"/>
              </a:rPr>
              <a:t>HARD!</a:t>
            </a:r>
            <a:endParaRPr b="1" sz="10300">
              <a:solidFill>
                <a:srgbClr val="BA2121"/>
              </a:solidFill>
              <a:highlight>
                <a:srgbClr val="E6B8AF"/>
              </a:highlight>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Fine tuning?</a:t>
            </a:r>
            <a:endParaRPr/>
          </a:p>
        </p:txBody>
      </p:sp>
      <p:sp>
        <p:nvSpPr>
          <p:cNvPr id="889" name="Google Shape;889;p9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is hard too!!!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0" title="NVIDIA GeForce RTX 50 Series Blackwell Announcement CES 2025 [TubeRipper.com].mov">
            <a:hlinkClick r:id="rId3"/>
          </p:cNvPr>
          <p:cNvPicPr preferRelativeResize="0"/>
          <p:nvPr/>
        </p:nvPicPr>
        <p:blipFill>
          <a:blip r:embed="rId4">
            <a:alphaModFix/>
          </a:blip>
          <a:stretch>
            <a:fillRect/>
          </a:stretch>
        </p:blipFill>
        <p:spPr>
          <a:xfrm>
            <a:off x="0" y="0"/>
            <a:ext cx="9144000" cy="53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5" name="Google Shape;895;p92"/>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96" name="Google Shape;896;p92"/>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7" name="Google Shape;897;p92"/>
          <p:cNvPicPr preferRelativeResize="0"/>
          <p:nvPr/>
        </p:nvPicPr>
        <p:blipFill>
          <a:blip r:embed="rId3">
            <a:alphaModFix/>
          </a:blip>
          <a:stretch>
            <a:fillRect/>
          </a:stretch>
        </p:blipFill>
        <p:spPr>
          <a:xfrm>
            <a:off x="0" y="325925"/>
            <a:ext cx="9144003" cy="449164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3"/>
          <p:cNvSpPr/>
          <p:nvPr/>
        </p:nvSpPr>
        <p:spPr>
          <a:xfrm>
            <a:off x="181500" y="1466363"/>
            <a:ext cx="4260300" cy="2746500"/>
          </a:xfrm>
          <a:prstGeom prst="rect">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03" name="Google Shape;903;p9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 Projects</a:t>
            </a:r>
            <a:endParaRPr/>
          </a:p>
        </p:txBody>
      </p:sp>
      <p:pic>
        <p:nvPicPr>
          <p:cNvPr id="904" name="Google Shape;904;p93"/>
          <p:cNvPicPr preferRelativeResize="0"/>
          <p:nvPr/>
        </p:nvPicPr>
        <p:blipFill>
          <a:blip r:embed="rId3">
            <a:alphaModFix/>
          </a:blip>
          <a:stretch>
            <a:fillRect/>
          </a:stretch>
        </p:blipFill>
        <p:spPr>
          <a:xfrm>
            <a:off x="311700" y="1735225"/>
            <a:ext cx="3999898" cy="2208786"/>
          </a:xfrm>
          <a:prstGeom prst="rect">
            <a:avLst/>
          </a:prstGeom>
          <a:noFill/>
          <a:ln>
            <a:noFill/>
          </a:ln>
        </p:spPr>
      </p:pic>
      <p:pic>
        <p:nvPicPr>
          <p:cNvPr id="905" name="Google Shape;905;p93"/>
          <p:cNvPicPr preferRelativeResize="0"/>
          <p:nvPr/>
        </p:nvPicPr>
        <p:blipFill>
          <a:blip r:embed="rId4">
            <a:alphaModFix/>
          </a:blip>
          <a:stretch>
            <a:fillRect/>
          </a:stretch>
        </p:blipFill>
        <p:spPr>
          <a:xfrm>
            <a:off x="4734325" y="1466363"/>
            <a:ext cx="4097963" cy="2746501"/>
          </a:xfrm>
          <a:prstGeom prst="rect">
            <a:avLst/>
          </a:prstGeom>
          <a:noFill/>
          <a:ln>
            <a:noFill/>
          </a:ln>
          <a:effectLst>
            <a:outerShdw blurRad="57150" rotWithShape="0" algn="bl" dir="5400000" dist="19050">
              <a:srgbClr val="000000">
                <a:alpha val="50000"/>
              </a:srgbClr>
            </a:outerShdw>
          </a:effectLst>
        </p:spPr>
      </p:pic>
      <p:sp>
        <p:nvSpPr>
          <p:cNvPr id="906" name="Google Shape;906;p93"/>
          <p:cNvSpPr txBox="1"/>
          <p:nvPr/>
        </p:nvSpPr>
        <p:spPr>
          <a:xfrm>
            <a:off x="50800" y="4585400"/>
            <a:ext cx="7537500" cy="510600"/>
          </a:xfrm>
          <a:prstGeom prst="rect">
            <a:avLst/>
          </a:prstGeom>
          <a:noFill/>
          <a:ln>
            <a:noFill/>
          </a:ln>
        </p:spPr>
        <p:txBody>
          <a:bodyPr anchorCtr="0" anchor="t" bIns="91425" lIns="91425" spcFirstLastPara="1" rIns="91425" wrap="square" tIns="91425">
            <a:noAutofit/>
          </a:bodyPr>
          <a:lstStyle/>
          <a:p>
            <a:pPr indent="0" lvl="0" marL="0" rtl="0" algn="l">
              <a:lnSpc>
                <a:spcPct val="91283"/>
              </a:lnSpc>
              <a:spcBef>
                <a:spcPts val="600"/>
              </a:spcBef>
              <a:spcAft>
                <a:spcPts val="0"/>
              </a:spcAft>
              <a:buNone/>
            </a:pPr>
            <a:r>
              <a:rPr i="1" lang="en-GB" sz="800">
                <a:highlight>
                  <a:srgbClr val="FFFFFF"/>
                </a:highlight>
              </a:rPr>
              <a:t>‘BERT's Conceptual Cartography: Mapping the Landscapes of Meaning’, N. Haket and R. Daniels, </a:t>
            </a:r>
            <a:r>
              <a:rPr i="1" lang="en-GB" sz="800"/>
              <a:t>arXiv:2408.07190</a:t>
            </a:r>
            <a:endParaRPr i="1" sz="800"/>
          </a:p>
          <a:p>
            <a:pPr indent="0" lvl="0" marL="0" rtl="0" algn="l">
              <a:lnSpc>
                <a:spcPct val="91283"/>
              </a:lnSpc>
              <a:spcBef>
                <a:spcPts val="900"/>
              </a:spcBef>
              <a:spcAft>
                <a:spcPts val="0"/>
              </a:spcAft>
              <a:buNone/>
            </a:pPr>
            <a:r>
              <a:rPr i="1" lang="en-GB" sz="800"/>
              <a:t>‘Speaking with our Sources’, J. Forward and R. Daniels</a:t>
            </a:r>
            <a:endParaRPr i="1" sz="800"/>
          </a:p>
          <a:p>
            <a:pPr indent="0" lvl="0" marL="0" marR="114300" rtl="0" algn="r">
              <a:lnSpc>
                <a:spcPct val="106666"/>
              </a:lnSpc>
              <a:spcBef>
                <a:spcPts val="900"/>
              </a:spcBef>
              <a:spcAft>
                <a:spcPts val="0"/>
              </a:spcAft>
              <a:buNone/>
            </a:pPr>
            <a:r>
              <a:t/>
            </a:r>
            <a:endParaRPr sz="900"/>
          </a:p>
          <a:p>
            <a:pPr indent="0" lvl="0" marL="190500" rtl="0" algn="l">
              <a:lnSpc>
                <a:spcPct val="91283"/>
              </a:lnSpc>
              <a:spcBef>
                <a:spcPts val="600"/>
              </a:spcBef>
              <a:spcAft>
                <a:spcPts val="0"/>
              </a:spcAft>
              <a:buNone/>
            </a:pPr>
            <a:r>
              <a:t/>
            </a:r>
            <a:endParaRPr b="1" sz="600">
              <a:highlight>
                <a:srgbClr val="FFFFFF"/>
              </a:highlight>
            </a:endParaRPr>
          </a:p>
          <a:p>
            <a:pPr indent="0" lvl="0" marL="0" rtl="0" algn="l">
              <a:lnSpc>
                <a:spcPct val="115000"/>
              </a:lnSpc>
              <a:spcBef>
                <a:spcPts val="900"/>
              </a:spcBef>
              <a:spcAft>
                <a:spcPts val="0"/>
              </a:spcAft>
              <a:buNone/>
            </a:pPr>
            <a:r>
              <a:t/>
            </a:r>
            <a:endParaRPr sz="600"/>
          </a:p>
          <a:p>
            <a:pPr indent="0" lvl="0" marL="0" rtl="0" algn="l">
              <a:spcBef>
                <a:spcPts val="0"/>
              </a:spcBef>
              <a:spcAft>
                <a:spcPts val="0"/>
              </a:spcAft>
              <a:buNone/>
            </a:pPr>
            <a:r>
              <a:t/>
            </a:r>
            <a:endParaRPr sz="600">
              <a:solidFill>
                <a:schemeClr val="dk2"/>
              </a:solidFill>
              <a:latin typeface="Source Code Pro"/>
              <a:ea typeface="Source Code Pro"/>
              <a:cs typeface="Source Code Pro"/>
              <a:sym typeface="Source Code Pr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4"/>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Agents using tools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an agent?</a:t>
            </a:r>
            <a:endParaRPr/>
          </a:p>
        </p:txBody>
      </p:sp>
      <p:sp>
        <p:nvSpPr>
          <p:cNvPr id="917" name="Google Shape;917;p9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Depends who you ask…</a:t>
            </a:r>
            <a:endParaRPr/>
          </a:p>
          <a:p>
            <a:pPr indent="-342900" lvl="0" marL="457200" rtl="0" algn="l">
              <a:spcBef>
                <a:spcPts val="1200"/>
              </a:spcBef>
              <a:spcAft>
                <a:spcPts val="0"/>
              </a:spcAft>
              <a:buSzPts val="1800"/>
              <a:buChar char="-"/>
            </a:pPr>
            <a:r>
              <a:rPr lang="en-GB"/>
              <a:t>It perceives an environment</a:t>
            </a:r>
            <a:endParaRPr/>
          </a:p>
          <a:p>
            <a:pPr indent="-342900" lvl="0" marL="457200" rtl="0" algn="l">
              <a:spcBef>
                <a:spcPts val="0"/>
              </a:spcBef>
              <a:spcAft>
                <a:spcPts val="0"/>
              </a:spcAft>
              <a:buSzPts val="1800"/>
              <a:buChar char="-"/>
            </a:pPr>
            <a:r>
              <a:rPr lang="en-GB"/>
              <a:t>It takes actions based on those perceptions</a:t>
            </a:r>
            <a:endParaRPr/>
          </a:p>
          <a:p>
            <a:pPr indent="-342900" lvl="0" marL="457200" rtl="0" algn="l">
              <a:spcBef>
                <a:spcPts val="0"/>
              </a:spcBef>
              <a:spcAft>
                <a:spcPts val="0"/>
              </a:spcAft>
              <a:buSzPts val="1800"/>
              <a:buChar char="-"/>
            </a:pPr>
            <a:r>
              <a:rPr lang="en-GB"/>
              <a:t>It works towards a defined goal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Anthropomorphic baggage…</a:t>
            </a:r>
            <a:endParaRPr/>
          </a:p>
          <a:p>
            <a:pPr indent="0" lvl="0" marL="0" rtl="0" algn="l">
              <a:spcBef>
                <a:spcPts val="1200"/>
              </a:spcBef>
              <a:spcAft>
                <a:spcPts val="1200"/>
              </a:spcAft>
              <a:buNone/>
            </a:pPr>
            <a:r>
              <a:rPr lang="en-GB"/>
              <a:t>…it’s just an LLM that can choose a </a:t>
            </a:r>
            <a:r>
              <a:rPr lang="en-GB"/>
              <a:t>particular path.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tool?</a:t>
            </a:r>
            <a:endParaRPr/>
          </a:p>
        </p:txBody>
      </p:sp>
      <p:sp>
        <p:nvSpPr>
          <p:cNvPr id="923" name="Google Shape;923;p96"/>
          <p:cNvSpPr txBox="1"/>
          <p:nvPr>
            <p:ph idx="1" type="body"/>
          </p:nvPr>
        </p:nvSpPr>
        <p:spPr>
          <a:xfrm>
            <a:off x="311700" y="1228675"/>
            <a:ext cx="27024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Functions that the LLM can call…</a:t>
            </a:r>
            <a:endParaRPr/>
          </a:p>
          <a:p>
            <a:pPr indent="0" lvl="0" marL="0" rtl="0" algn="l">
              <a:spcBef>
                <a:spcPts val="1200"/>
              </a:spcBef>
              <a:spcAft>
                <a:spcPts val="1200"/>
              </a:spcAft>
              <a:buNone/>
            </a:pPr>
            <a:r>
              <a:t/>
            </a:r>
            <a:endParaRPr/>
          </a:p>
        </p:txBody>
      </p:sp>
      <p:pic>
        <p:nvPicPr>
          <p:cNvPr id="924" name="Google Shape;924;p96"/>
          <p:cNvPicPr preferRelativeResize="0"/>
          <p:nvPr/>
        </p:nvPicPr>
        <p:blipFill>
          <a:blip r:embed="rId3">
            <a:alphaModFix/>
          </a:blip>
          <a:stretch>
            <a:fillRect/>
          </a:stretch>
        </p:blipFill>
        <p:spPr>
          <a:xfrm>
            <a:off x="3526875" y="1228675"/>
            <a:ext cx="5092924" cy="324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tool?</a:t>
            </a:r>
            <a:endParaRPr/>
          </a:p>
        </p:txBody>
      </p:sp>
      <p:sp>
        <p:nvSpPr>
          <p:cNvPr id="930" name="Google Shape;930;p97"/>
          <p:cNvSpPr txBox="1"/>
          <p:nvPr>
            <p:ph idx="1" type="body"/>
          </p:nvPr>
        </p:nvSpPr>
        <p:spPr>
          <a:xfrm>
            <a:off x="311700" y="1228675"/>
            <a:ext cx="27024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Functions that the LLM can call…</a:t>
            </a:r>
            <a:endParaRPr/>
          </a:p>
          <a:p>
            <a:pPr indent="0" lvl="0" marL="0" rtl="0" algn="l">
              <a:spcBef>
                <a:spcPts val="1200"/>
              </a:spcBef>
              <a:spcAft>
                <a:spcPts val="0"/>
              </a:spcAft>
              <a:buNone/>
            </a:pPr>
            <a:r>
              <a:rPr lang="en-GB"/>
              <a:t>…expressed as a json scheme</a:t>
            </a:r>
            <a:endParaRPr/>
          </a:p>
          <a:p>
            <a:pPr indent="0" lvl="0" marL="0" rtl="0" algn="l">
              <a:spcBef>
                <a:spcPts val="1200"/>
              </a:spcBef>
              <a:spcAft>
                <a:spcPts val="1200"/>
              </a:spcAft>
              <a:buNone/>
            </a:pPr>
            <a:r>
              <a:t/>
            </a:r>
            <a:endParaRPr/>
          </a:p>
        </p:txBody>
      </p:sp>
      <p:pic>
        <p:nvPicPr>
          <p:cNvPr id="931" name="Google Shape;931;p97"/>
          <p:cNvPicPr preferRelativeResize="0"/>
          <p:nvPr/>
        </p:nvPicPr>
        <p:blipFill>
          <a:blip r:embed="rId3">
            <a:alphaModFix/>
          </a:blip>
          <a:stretch>
            <a:fillRect/>
          </a:stretch>
        </p:blipFill>
        <p:spPr>
          <a:xfrm>
            <a:off x="3182875" y="1228675"/>
            <a:ext cx="5719123" cy="374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tool?</a:t>
            </a:r>
            <a:endParaRPr/>
          </a:p>
        </p:txBody>
      </p:sp>
      <p:graphicFrame>
        <p:nvGraphicFramePr>
          <p:cNvPr id="937" name="Google Shape;937;p98"/>
          <p:cNvGraphicFramePr/>
          <p:nvPr/>
        </p:nvGraphicFramePr>
        <p:xfrm>
          <a:off x="952500" y="1246750"/>
          <a:ext cx="3000000" cy="3000000"/>
        </p:xfrm>
        <a:graphic>
          <a:graphicData uri="http://schemas.openxmlformats.org/drawingml/2006/table">
            <a:tbl>
              <a:tblPr>
                <a:noFill/>
                <a:tableStyleId>{A9D36C98-555C-44AB-8CEA-824E7A244E1C}</a:tableStyleId>
              </a:tblPr>
              <a:tblGrid>
                <a:gridCol w="1833975"/>
                <a:gridCol w="5405025"/>
              </a:tblGrid>
              <a:tr h="381000">
                <a:tc>
                  <a:txBody>
                    <a:bodyPr/>
                    <a:lstStyle/>
                    <a:p>
                      <a:pPr indent="0" lvl="0" marL="0" rtl="0" algn="l">
                        <a:lnSpc>
                          <a:spcPct val="115000"/>
                        </a:lnSpc>
                        <a:spcBef>
                          <a:spcPts val="0"/>
                        </a:spcBef>
                        <a:spcAft>
                          <a:spcPts val="1200"/>
                        </a:spcAft>
                        <a:buNone/>
                      </a:pPr>
                      <a:r>
                        <a:rPr lang="en-GB" sz="1800">
                          <a:solidFill>
                            <a:srgbClr val="0B7743"/>
                          </a:solidFill>
                          <a:latin typeface="Source Code Pro"/>
                          <a:ea typeface="Source Code Pro"/>
                          <a:cs typeface="Source Code Pro"/>
                          <a:sym typeface="Source Code Pro"/>
                        </a:rPr>
                        <a:t>‘system’</a:t>
                      </a:r>
                      <a:endParaRPr/>
                    </a:p>
                  </a:txBody>
                  <a:tcPr marT="91425" marB="91425" marR="91425" marL="91425"/>
                </a:tc>
                <a:tc>
                  <a:txBody>
                    <a:bodyPr/>
                    <a:lstStyle/>
                    <a:p>
                      <a:pPr indent="0" lvl="0" marL="0" rtl="0" algn="l">
                        <a:lnSpc>
                          <a:spcPct val="115000"/>
                        </a:lnSpc>
                        <a:spcBef>
                          <a:spcPts val="0"/>
                        </a:spcBef>
                        <a:spcAft>
                          <a:spcPts val="0"/>
                        </a:spcAft>
                        <a:buNone/>
                      </a:pPr>
                      <a:r>
                        <a:rPr lang="en-GB" sz="1800">
                          <a:solidFill>
                            <a:srgbClr val="9325A5"/>
                          </a:solidFill>
                          <a:latin typeface="Source Code Pro"/>
                          <a:ea typeface="Source Code Pro"/>
                          <a:cs typeface="Source Code Pro"/>
                          <a:sym typeface="Source Code Pro"/>
                        </a:rPr>
                        <a:t>“You are a helpful mathematician. You have access to the following functions:</a:t>
                      </a:r>
                      <a:endParaRPr sz="1800">
                        <a:solidFill>
                          <a:srgbClr val="9325A5"/>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GB" sz="1800">
                          <a:solidFill>
                            <a:srgbClr val="9325A5"/>
                          </a:solidFill>
                          <a:latin typeface="Source Code Pro"/>
                          <a:ea typeface="Source Code Pro"/>
                          <a:cs typeface="Source Code Pro"/>
                          <a:sym typeface="Source Code Pro"/>
                        </a:rPr>
                        <a:t>{{ tool_schema }}</a:t>
                      </a:r>
                      <a:endParaRPr sz="1800">
                        <a:solidFill>
                          <a:srgbClr val="9325A5"/>
                        </a:solidFill>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GB" sz="1800">
                          <a:solidFill>
                            <a:srgbClr val="9325A5"/>
                          </a:solidFill>
                          <a:latin typeface="Source Code Pro"/>
                          <a:ea typeface="Source Code Pro"/>
                          <a:cs typeface="Source Code Pro"/>
                          <a:sym typeface="Source Code Pro"/>
                        </a:rPr>
                        <a:t>If you choose to use the tool, respond in json with the correct arguments to the function.”</a:t>
                      </a:r>
                      <a:endParaRPr/>
                    </a:p>
                  </a:txBody>
                  <a:tcPr marT="91425" marB="91425" marR="91425" marL="91425"/>
                </a:tc>
              </a:tr>
              <a:tr h="381000">
                <a:tc>
                  <a:txBody>
                    <a:bodyPr/>
                    <a:lstStyle/>
                    <a:p>
                      <a:pPr indent="0" lvl="0" marL="0" rtl="0" algn="l">
                        <a:lnSpc>
                          <a:spcPct val="115000"/>
                        </a:lnSpc>
                        <a:spcBef>
                          <a:spcPts val="0"/>
                        </a:spcBef>
                        <a:spcAft>
                          <a:spcPts val="1200"/>
                        </a:spcAft>
                        <a:buNone/>
                      </a:pPr>
                      <a:r>
                        <a:rPr lang="en-GB" sz="1800">
                          <a:solidFill>
                            <a:srgbClr val="0B7743"/>
                          </a:solidFill>
                          <a:latin typeface="Source Code Pro"/>
                          <a:ea typeface="Source Code Pro"/>
                          <a:cs typeface="Source Code Pro"/>
                          <a:sym typeface="Source Code Pro"/>
                        </a:rPr>
                        <a:t>‘user’</a:t>
                      </a:r>
                      <a:endParaRPr/>
                    </a:p>
                  </a:txBody>
                  <a:tcPr marT="91425" marB="91425" marR="91425" marL="91425"/>
                </a:tc>
                <a:tc>
                  <a:txBody>
                    <a:bodyPr/>
                    <a:lstStyle/>
                    <a:p>
                      <a:pPr indent="0" lvl="0" marL="0" rtl="0" algn="l">
                        <a:lnSpc>
                          <a:spcPct val="115000"/>
                        </a:lnSpc>
                        <a:spcBef>
                          <a:spcPts val="0"/>
                        </a:spcBef>
                        <a:spcAft>
                          <a:spcPts val="1200"/>
                        </a:spcAft>
                        <a:buNone/>
                      </a:pPr>
                      <a:r>
                        <a:rPr lang="en-GB" sz="1800">
                          <a:solidFill>
                            <a:srgbClr val="9325A5"/>
                          </a:solidFill>
                          <a:latin typeface="Source Code Pro"/>
                          <a:ea typeface="Source Code Pro"/>
                          <a:cs typeface="Source Code Pro"/>
                          <a:sym typeface="Source Code Pro"/>
                        </a:rPr>
                        <a:t>“What is 1056 x 1316?”</a:t>
                      </a:r>
                      <a:endParaRPr/>
                    </a:p>
                  </a:txBody>
                  <a:tcPr marT="91425" marB="91425" marR="91425" marL="91425"/>
                </a:tc>
              </a:tr>
              <a:tr h="381000">
                <a:tc>
                  <a:txBody>
                    <a:bodyPr/>
                    <a:lstStyle/>
                    <a:p>
                      <a:pPr indent="0" lvl="0" marL="0" rtl="0" algn="l">
                        <a:lnSpc>
                          <a:spcPct val="115000"/>
                        </a:lnSpc>
                        <a:spcBef>
                          <a:spcPts val="0"/>
                        </a:spcBef>
                        <a:spcAft>
                          <a:spcPts val="1200"/>
                        </a:spcAft>
                        <a:buNone/>
                      </a:pPr>
                      <a:r>
                        <a:rPr lang="en-GB" sz="1800">
                          <a:solidFill>
                            <a:srgbClr val="0B7743"/>
                          </a:solidFill>
                          <a:latin typeface="Source Code Pro"/>
                          <a:ea typeface="Source Code Pro"/>
                          <a:cs typeface="Source Code Pro"/>
                          <a:sym typeface="Source Code Pro"/>
                        </a:rPr>
                        <a:t>‘assistant’</a:t>
                      </a:r>
                      <a:endParaRPr/>
                    </a:p>
                  </a:txBody>
                  <a:tcPr marT="91425" marB="91425" marR="91425" marL="91425"/>
                </a:tc>
                <a:tc>
                  <a:txBody>
                    <a:bodyPr/>
                    <a:lstStyle/>
                    <a:p>
                      <a:pPr indent="0" lvl="0" marL="0" rtl="0" algn="l">
                        <a:lnSpc>
                          <a:spcPct val="115000"/>
                        </a:lnSpc>
                        <a:spcBef>
                          <a:spcPts val="0"/>
                        </a:spcBef>
                        <a:spcAft>
                          <a:spcPts val="1200"/>
                        </a:spcAft>
                        <a:buNone/>
                      </a:pPr>
                      <a:r>
                        <a:rPr lang="en-GB" sz="1800">
                          <a:solidFill>
                            <a:srgbClr val="9325A5"/>
                          </a:solidFill>
                          <a:latin typeface="Source Code Pro"/>
                          <a:ea typeface="Source Code Pro"/>
                          <a:cs typeface="Source Code Pro"/>
                          <a:sym typeface="Source Code Pro"/>
                        </a:rPr>
                        <a:t>“{‘a’:1056, ‘b’:1316}”</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99"/>
          <p:cNvPicPr preferRelativeResize="0"/>
          <p:nvPr/>
        </p:nvPicPr>
        <p:blipFill>
          <a:blip r:embed="rId3">
            <a:alphaModFix/>
          </a:blip>
          <a:stretch>
            <a:fillRect/>
          </a:stretch>
        </p:blipFill>
        <p:spPr>
          <a:xfrm>
            <a:off x="5244350" y="1103850"/>
            <a:ext cx="1927000" cy="1927000"/>
          </a:xfrm>
          <a:prstGeom prst="rect">
            <a:avLst/>
          </a:prstGeom>
          <a:noFill/>
          <a:ln>
            <a:noFill/>
          </a:ln>
        </p:spPr>
      </p:pic>
      <p:sp>
        <p:nvSpPr>
          <p:cNvPr id="943" name="Google Shape;943;p99"/>
          <p:cNvSpPr/>
          <p:nvPr/>
        </p:nvSpPr>
        <p:spPr>
          <a:xfrm>
            <a:off x="75075" y="1893025"/>
            <a:ext cx="1195500" cy="1187700"/>
          </a:xfrm>
          <a:prstGeom prst="smileyFace">
            <a:avLst>
              <a:gd fmla="val 465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4" name="Google Shape;944;p99"/>
          <p:cNvSpPr/>
          <p:nvPr/>
        </p:nvSpPr>
        <p:spPr>
          <a:xfrm>
            <a:off x="2602875" y="1093850"/>
            <a:ext cx="411000" cy="37509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5" name="Google Shape;945;p99"/>
          <p:cNvSpPr/>
          <p:nvPr/>
        </p:nvSpPr>
        <p:spPr>
          <a:xfrm>
            <a:off x="1417975" y="196775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6" name="Google Shape;946;p99"/>
          <p:cNvSpPr/>
          <p:nvPr/>
        </p:nvSpPr>
        <p:spPr>
          <a:xfrm rot="10800000">
            <a:off x="1417975" y="26839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47" name="Google Shape;947;p99"/>
          <p:cNvSpPr/>
          <p:nvPr/>
        </p:nvSpPr>
        <p:spPr>
          <a:xfrm>
            <a:off x="3414125" y="2115050"/>
            <a:ext cx="1320000" cy="37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948" name="Google Shape;948;p99"/>
          <p:cNvSpPr/>
          <p:nvPr/>
        </p:nvSpPr>
        <p:spPr>
          <a:xfrm>
            <a:off x="3414125" y="1093850"/>
            <a:ext cx="13200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Tool Schema</a:t>
            </a:r>
            <a:endParaRPr>
              <a:latin typeface="Source Code Pro"/>
              <a:ea typeface="Source Code Pro"/>
              <a:cs typeface="Source Code Pro"/>
              <a:sym typeface="Source Code Pro"/>
            </a:endParaRPr>
          </a:p>
        </p:txBody>
      </p:sp>
      <p:sp>
        <p:nvSpPr>
          <p:cNvPr id="949" name="Google Shape;949;p99"/>
          <p:cNvSpPr/>
          <p:nvPr/>
        </p:nvSpPr>
        <p:spPr>
          <a:xfrm>
            <a:off x="6324900" y="462500"/>
            <a:ext cx="1884000" cy="461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Arguments,</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Function name</a:t>
            </a:r>
            <a:endParaRPr>
              <a:latin typeface="Source Code Pro"/>
              <a:ea typeface="Source Code Pro"/>
              <a:cs typeface="Source Code Pro"/>
              <a:sym typeface="Source Code Pro"/>
            </a:endParaRPr>
          </a:p>
        </p:txBody>
      </p:sp>
      <p:sp>
        <p:nvSpPr>
          <p:cNvPr id="950" name="Google Shape;950;p99"/>
          <p:cNvSpPr/>
          <p:nvPr/>
        </p:nvSpPr>
        <p:spPr>
          <a:xfrm rot="-6266741">
            <a:off x="6066377" y="3409702"/>
            <a:ext cx="916371" cy="199515"/>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51" name="Google Shape;951;p99"/>
          <p:cNvSpPr/>
          <p:nvPr/>
        </p:nvSpPr>
        <p:spPr>
          <a:xfrm>
            <a:off x="4810200" y="20483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52" name="Google Shape;952;p99"/>
          <p:cNvSpPr/>
          <p:nvPr/>
        </p:nvSpPr>
        <p:spPr>
          <a:xfrm rot="8464282">
            <a:off x="4777869" y="3127728"/>
            <a:ext cx="948672" cy="19903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53" name="Google Shape;953;p99"/>
          <p:cNvSpPr/>
          <p:nvPr/>
        </p:nvSpPr>
        <p:spPr>
          <a:xfrm>
            <a:off x="3414113" y="3514250"/>
            <a:ext cx="1320000" cy="37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954" name="Google Shape;954;p99"/>
          <p:cNvSpPr/>
          <p:nvPr/>
        </p:nvSpPr>
        <p:spPr>
          <a:xfrm rot="9854142">
            <a:off x="6878610" y="1076587"/>
            <a:ext cx="776583" cy="2454913"/>
          </a:xfrm>
          <a:custGeom>
            <a:rect b="b" l="l" r="r" t="t"/>
            <a:pathLst>
              <a:path extrusionOk="0" h="16439" w="4981">
                <a:moveTo>
                  <a:pt x="0" y="16439"/>
                </a:moveTo>
                <a:cubicBezTo>
                  <a:pt x="664" y="15277"/>
                  <a:pt x="3155" y="12205"/>
                  <a:pt x="3985" y="9465"/>
                </a:cubicBezTo>
                <a:cubicBezTo>
                  <a:pt x="4815" y="6725"/>
                  <a:pt x="4815" y="1578"/>
                  <a:pt x="4981" y="0"/>
                </a:cubicBezTo>
              </a:path>
            </a:pathLst>
          </a:custGeom>
          <a:noFill/>
          <a:ln cap="flat" cmpd="sng" w="28575">
            <a:solidFill>
              <a:srgbClr val="000000"/>
            </a:solidFill>
            <a:prstDash val="solid"/>
            <a:round/>
            <a:headEnd len="med" w="med" type="none"/>
            <a:tailEnd len="med" w="med" type="stealth"/>
          </a:ln>
        </p:spPr>
      </p:sp>
      <p:sp>
        <p:nvSpPr>
          <p:cNvPr id="955" name="Google Shape;955;p99"/>
          <p:cNvSpPr txBox="1"/>
          <p:nvPr/>
        </p:nvSpPr>
        <p:spPr>
          <a:xfrm>
            <a:off x="583050" y="1161350"/>
            <a:ext cx="21708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GB" sz="1800">
                <a:solidFill>
                  <a:srgbClr val="9325A5"/>
                </a:solidFill>
                <a:latin typeface="Source Code Pro"/>
                <a:ea typeface="Source Code Pro"/>
                <a:cs typeface="Source Code Pro"/>
                <a:sym typeface="Source Code Pro"/>
              </a:rPr>
              <a:t>“What is</a:t>
            </a:r>
            <a:endParaRPr sz="1800">
              <a:solidFill>
                <a:srgbClr val="9325A5"/>
              </a:solidFill>
              <a:latin typeface="Source Code Pro"/>
              <a:ea typeface="Source Code Pro"/>
              <a:cs typeface="Source Code Pro"/>
              <a:sym typeface="Source Code Pro"/>
            </a:endParaRPr>
          </a:p>
          <a:p>
            <a:pPr indent="0" lvl="0" marL="0" rtl="0" algn="ctr">
              <a:lnSpc>
                <a:spcPct val="115000"/>
              </a:lnSpc>
              <a:spcBef>
                <a:spcPts val="0"/>
              </a:spcBef>
              <a:spcAft>
                <a:spcPts val="1200"/>
              </a:spcAft>
              <a:buNone/>
            </a:pPr>
            <a:r>
              <a:rPr lang="en-GB" sz="1800">
                <a:solidFill>
                  <a:srgbClr val="9325A5"/>
                </a:solidFill>
                <a:latin typeface="Source Code Pro"/>
                <a:ea typeface="Source Code Pro"/>
                <a:cs typeface="Source Code Pro"/>
                <a:sym typeface="Source Code Pro"/>
              </a:rPr>
              <a:t>1056 x 1316?”</a:t>
            </a:r>
            <a:endParaRPr/>
          </a:p>
        </p:txBody>
      </p:sp>
      <p:sp>
        <p:nvSpPr>
          <p:cNvPr id="956" name="Google Shape;956;p99"/>
          <p:cNvSpPr txBox="1"/>
          <p:nvPr/>
        </p:nvSpPr>
        <p:spPr>
          <a:xfrm>
            <a:off x="681325" y="3040850"/>
            <a:ext cx="21708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GB" sz="1800">
                <a:solidFill>
                  <a:srgbClr val="9325A5"/>
                </a:solidFill>
                <a:latin typeface="Source Code Pro"/>
                <a:ea typeface="Source Code Pro"/>
                <a:cs typeface="Source Code Pro"/>
                <a:sym typeface="Source Code Pro"/>
              </a:rPr>
              <a:t>“</a:t>
            </a:r>
            <a:r>
              <a:rPr lang="en-GB" sz="1800">
                <a:solidFill>
                  <a:srgbClr val="9325A5"/>
                </a:solidFill>
                <a:latin typeface="Source Code Pro"/>
                <a:ea typeface="Source Code Pro"/>
                <a:cs typeface="Source Code Pro"/>
                <a:sym typeface="Source Code Pro"/>
              </a:rPr>
              <a:t>1389696</a:t>
            </a:r>
            <a:r>
              <a:rPr lang="en-GB" sz="1800">
                <a:solidFill>
                  <a:srgbClr val="9325A5"/>
                </a:solidFill>
                <a:latin typeface="Source Code Pro"/>
                <a:ea typeface="Source Code Pro"/>
                <a:cs typeface="Source Code Pro"/>
                <a:sym typeface="Source Code Pro"/>
              </a:rPr>
              <a:t>”</a:t>
            </a:r>
            <a:endParaRPr/>
          </a:p>
        </p:txBody>
      </p:sp>
      <p:sp>
        <p:nvSpPr>
          <p:cNvPr id="957" name="Google Shape;957;p99"/>
          <p:cNvSpPr/>
          <p:nvPr/>
        </p:nvSpPr>
        <p:spPr>
          <a:xfrm>
            <a:off x="7304025" y="1793450"/>
            <a:ext cx="15282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Function 1</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Function 2</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Function 3</a:t>
            </a:r>
            <a:endParaRPr>
              <a:latin typeface="Source Code Pro"/>
              <a:ea typeface="Source Code Pro"/>
              <a:cs typeface="Source Code Pro"/>
              <a:sym typeface="Source Code Pro"/>
            </a:endParaRPr>
          </a:p>
          <a:p>
            <a:pPr indent="0" lvl="0" marL="0" rtl="0" algn="ctr">
              <a:spcBef>
                <a:spcPts val="0"/>
              </a:spcBef>
              <a:spcAft>
                <a:spcPts val="0"/>
              </a:spcAft>
              <a:buNone/>
            </a:pPr>
            <a:r>
              <a:rPr lang="en-GB">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
        <p:nvSpPr>
          <p:cNvPr id="958" name="Google Shape;958;p99"/>
          <p:cNvSpPr/>
          <p:nvPr/>
        </p:nvSpPr>
        <p:spPr>
          <a:xfrm rot="-2700000">
            <a:off x="6364549" y="1311249"/>
            <a:ext cx="697490" cy="199404"/>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59" name="Google Shape;959;p99"/>
          <p:cNvSpPr/>
          <p:nvPr/>
        </p:nvSpPr>
        <p:spPr>
          <a:xfrm rot="5400000">
            <a:off x="7719375" y="1259225"/>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60" name="Google Shape;960;p99"/>
          <p:cNvSpPr/>
          <p:nvPr/>
        </p:nvSpPr>
        <p:spPr>
          <a:xfrm rot="-880554">
            <a:off x="8254967" y="2918317"/>
            <a:ext cx="232927" cy="718610"/>
          </a:xfrm>
          <a:custGeom>
            <a:rect b="b" l="l" r="r" t="t"/>
            <a:pathLst>
              <a:path extrusionOk="0" h="16439" w="4981">
                <a:moveTo>
                  <a:pt x="0" y="16439"/>
                </a:moveTo>
                <a:cubicBezTo>
                  <a:pt x="664" y="15277"/>
                  <a:pt x="3155" y="12205"/>
                  <a:pt x="3985" y="9465"/>
                </a:cubicBezTo>
                <a:cubicBezTo>
                  <a:pt x="4815" y="6725"/>
                  <a:pt x="4815" y="1578"/>
                  <a:pt x="4981" y="0"/>
                </a:cubicBezTo>
              </a:path>
            </a:pathLst>
          </a:custGeom>
          <a:noFill/>
          <a:ln cap="flat" cmpd="sng" w="28575">
            <a:solidFill>
              <a:srgbClr val="000000"/>
            </a:solidFill>
            <a:prstDash val="solid"/>
            <a:round/>
            <a:headEnd len="med" w="med" type="stealth"/>
            <a:tailEnd len="med" w="med" type="none"/>
          </a:ln>
        </p:spPr>
      </p:sp>
      <p:sp>
        <p:nvSpPr>
          <p:cNvPr id="961" name="Google Shape;961;p99"/>
          <p:cNvSpPr/>
          <p:nvPr/>
        </p:nvSpPr>
        <p:spPr>
          <a:xfrm>
            <a:off x="6905325" y="3740575"/>
            <a:ext cx="1926900" cy="4617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Function(Args) -&gt; Result</a:t>
            </a:r>
            <a:endParaRPr>
              <a:latin typeface="Source Code Pro"/>
              <a:ea typeface="Source Code Pro"/>
              <a:cs typeface="Source Code Pro"/>
              <a:sym typeface="Source Code Pr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Now what?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Expert software engineers?</a:t>
            </a:r>
            <a:endParaRPr/>
          </a:p>
        </p:txBody>
      </p:sp>
      <p:sp>
        <p:nvSpPr>
          <p:cNvPr id="972" name="Google Shape;972;p10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Department of History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Department of Modern and Medieval Language</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b="1" i="1" lang="en-GB">
                <a:solidFill>
                  <a:srgbClr val="980000"/>
                </a:solidFill>
              </a:rPr>
              <a:t>No previous programming experience!</a:t>
            </a:r>
            <a:endParaRPr b="1" i="1">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801579" y="0"/>
            <a:ext cx="9945579" cy="52214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a:t>
            </a:r>
            <a:endParaRPr/>
          </a:p>
        </p:txBody>
      </p:sp>
      <p:pic>
        <p:nvPicPr>
          <p:cNvPr id="978" name="Google Shape;978;p102"/>
          <p:cNvPicPr preferRelativeResize="0"/>
          <p:nvPr/>
        </p:nvPicPr>
        <p:blipFill>
          <a:blip r:embed="rId3">
            <a:alphaModFix/>
          </a:blip>
          <a:stretch>
            <a:fillRect/>
          </a:stretch>
        </p:blipFill>
        <p:spPr>
          <a:xfrm>
            <a:off x="882063" y="900125"/>
            <a:ext cx="7379874" cy="4404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03"/>
          <p:cNvPicPr preferRelativeResize="0"/>
          <p:nvPr/>
        </p:nvPicPr>
        <p:blipFill>
          <a:blip r:embed="rId3">
            <a:alphaModFix/>
          </a:blip>
          <a:stretch>
            <a:fillRect/>
          </a:stretch>
        </p:blipFill>
        <p:spPr>
          <a:xfrm>
            <a:off x="0" y="0"/>
            <a:ext cx="9143998" cy="522514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Understanding smaller models</a:t>
            </a:r>
            <a:endParaRPr/>
          </a:p>
        </p:txBody>
      </p:sp>
      <p:pic>
        <p:nvPicPr>
          <p:cNvPr id="989" name="Google Shape;989;p104"/>
          <p:cNvPicPr preferRelativeResize="0"/>
          <p:nvPr/>
        </p:nvPicPr>
        <p:blipFill>
          <a:blip r:embed="rId3">
            <a:alphaModFix/>
          </a:blip>
          <a:stretch>
            <a:fillRect/>
          </a:stretch>
        </p:blipFill>
        <p:spPr>
          <a:xfrm>
            <a:off x="0" y="962856"/>
            <a:ext cx="9143999" cy="3510437"/>
          </a:xfrm>
          <a:prstGeom prst="rect">
            <a:avLst/>
          </a:prstGeom>
          <a:noFill/>
          <a:ln>
            <a:noFill/>
          </a:ln>
        </p:spPr>
      </p:pic>
      <p:sp>
        <p:nvSpPr>
          <p:cNvPr id="990" name="Google Shape;990;p104"/>
          <p:cNvSpPr txBox="1"/>
          <p:nvPr/>
        </p:nvSpPr>
        <p:spPr>
          <a:xfrm>
            <a:off x="69475" y="4473300"/>
            <a:ext cx="6637800" cy="831300"/>
          </a:xfrm>
          <a:prstGeom prst="rect">
            <a:avLst/>
          </a:prstGeom>
          <a:noFill/>
          <a:ln>
            <a:noFill/>
          </a:ln>
        </p:spPr>
        <p:txBody>
          <a:bodyPr anchorCtr="0" anchor="t" bIns="91425" lIns="91425" spcFirstLastPara="1" rIns="91425" wrap="square" tIns="91425">
            <a:spAutoFit/>
          </a:bodyPr>
          <a:lstStyle/>
          <a:p>
            <a:pPr indent="0" lvl="0" marL="190500" rtl="0" algn="l">
              <a:lnSpc>
                <a:spcPct val="91283"/>
              </a:lnSpc>
              <a:spcBef>
                <a:spcPts val="600"/>
              </a:spcBef>
              <a:spcAft>
                <a:spcPts val="0"/>
              </a:spcAft>
              <a:buNone/>
            </a:pPr>
            <a:r>
              <a:rPr i="1" lang="en-GB" sz="900">
                <a:highlight>
                  <a:srgbClr val="FFFFFF"/>
                </a:highlight>
              </a:rPr>
              <a:t>Tending Towards Stability: Convergence Challenges in Small Language Models</a:t>
            </a:r>
            <a:r>
              <a:rPr lang="en-GB" sz="900">
                <a:highlight>
                  <a:srgbClr val="FFFFFF"/>
                </a:highlight>
              </a:rPr>
              <a:t>, Martinez et al., 2024</a:t>
            </a:r>
            <a:endParaRPr sz="900">
              <a:highlight>
                <a:srgbClr val="FFFFFF"/>
              </a:highlight>
            </a:endParaRPr>
          </a:p>
          <a:p>
            <a:pPr indent="0" lvl="0" marL="190500" rtl="0" algn="l">
              <a:lnSpc>
                <a:spcPct val="91283"/>
              </a:lnSpc>
              <a:spcBef>
                <a:spcPts val="900"/>
              </a:spcBef>
              <a:spcAft>
                <a:spcPts val="0"/>
              </a:spcAft>
              <a:buNone/>
            </a:pPr>
            <a:r>
              <a:rPr i="1" lang="en-GB" sz="900">
                <a:highlight>
                  <a:srgbClr val="FFFFFF"/>
                </a:highlight>
              </a:rPr>
              <a:t>Mitigating Frequency Bias and Anisotropy in Language Model Pre-Training with Syntactic Smoothing</a:t>
            </a:r>
            <a:r>
              <a:rPr lang="en-GB" sz="900">
                <a:highlight>
                  <a:srgbClr val="FFFFFF"/>
                </a:highlight>
              </a:rPr>
              <a:t>, Martinez et al., 2024</a:t>
            </a:r>
            <a:endParaRPr sz="900">
              <a:highlight>
                <a:srgbClr val="FFFFFF"/>
              </a:highlight>
            </a:endParaRPr>
          </a:p>
          <a:p>
            <a:pPr indent="0" lvl="0" marL="190500" rtl="0" algn="l">
              <a:lnSpc>
                <a:spcPct val="91283"/>
              </a:lnSpc>
              <a:spcBef>
                <a:spcPts val="900"/>
              </a:spcBef>
              <a:spcAft>
                <a:spcPts val="900"/>
              </a:spcAft>
              <a:buNone/>
            </a:pPr>
            <a:r>
              <a:t/>
            </a:r>
            <a:endParaRPr sz="900">
              <a:highlight>
                <a:srgbClr val="FFFFFF"/>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Workshops</a:t>
            </a:r>
            <a:endParaRPr/>
          </a:p>
        </p:txBody>
      </p:sp>
      <p:pic>
        <p:nvPicPr>
          <p:cNvPr id="996" name="Google Shape;996;p105"/>
          <p:cNvPicPr preferRelativeResize="0"/>
          <p:nvPr/>
        </p:nvPicPr>
        <p:blipFill>
          <a:blip r:embed="rId3">
            <a:alphaModFix/>
          </a:blip>
          <a:stretch>
            <a:fillRect/>
          </a:stretch>
        </p:blipFill>
        <p:spPr>
          <a:xfrm>
            <a:off x="152400" y="1246250"/>
            <a:ext cx="3744851" cy="3744851"/>
          </a:xfrm>
          <a:prstGeom prst="rect">
            <a:avLst/>
          </a:prstGeom>
          <a:noFill/>
          <a:ln>
            <a:noFill/>
          </a:ln>
        </p:spPr>
      </p:pic>
      <p:pic>
        <p:nvPicPr>
          <p:cNvPr id="997" name="Google Shape;997;p105"/>
          <p:cNvPicPr preferRelativeResize="0"/>
          <p:nvPr/>
        </p:nvPicPr>
        <p:blipFill>
          <a:blip r:embed="rId4">
            <a:alphaModFix/>
          </a:blip>
          <a:stretch>
            <a:fillRect/>
          </a:stretch>
        </p:blipFill>
        <p:spPr>
          <a:xfrm>
            <a:off x="3786450" y="292850"/>
            <a:ext cx="3694377" cy="2523649"/>
          </a:xfrm>
          <a:prstGeom prst="rect">
            <a:avLst/>
          </a:prstGeom>
          <a:noFill/>
          <a:ln>
            <a:noFill/>
          </a:ln>
        </p:spPr>
      </p:pic>
      <p:pic>
        <p:nvPicPr>
          <p:cNvPr id="998" name="Google Shape;998;p105"/>
          <p:cNvPicPr preferRelativeResize="0"/>
          <p:nvPr/>
        </p:nvPicPr>
        <p:blipFill>
          <a:blip r:embed="rId5">
            <a:alphaModFix/>
          </a:blip>
          <a:stretch>
            <a:fillRect/>
          </a:stretch>
        </p:blipFill>
        <p:spPr>
          <a:xfrm>
            <a:off x="5453326" y="2730774"/>
            <a:ext cx="3598147" cy="2022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